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8"/>
  </p:notesMasterIdLst>
  <p:handoutMasterIdLst>
    <p:handoutMasterId r:id="rId89"/>
  </p:handoutMasterIdLst>
  <p:sldIdLst>
    <p:sldId id="354" r:id="rId2"/>
    <p:sldId id="257" r:id="rId3"/>
    <p:sldId id="258" r:id="rId4"/>
    <p:sldId id="259" r:id="rId5"/>
    <p:sldId id="260" r:id="rId6"/>
    <p:sldId id="261" r:id="rId7"/>
    <p:sldId id="264" r:id="rId8"/>
    <p:sldId id="348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39" r:id="rId22"/>
    <p:sldId id="342" r:id="rId23"/>
    <p:sldId id="343" r:id="rId24"/>
    <p:sldId id="344" r:id="rId25"/>
    <p:sldId id="345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46" r:id="rId42"/>
    <p:sldId id="298" r:id="rId43"/>
    <p:sldId id="299" r:id="rId44"/>
    <p:sldId id="301" r:id="rId45"/>
    <p:sldId id="302" r:id="rId46"/>
    <p:sldId id="357" r:id="rId47"/>
    <p:sldId id="356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72" r:id="rId59"/>
    <p:sldId id="387" r:id="rId60"/>
    <p:sldId id="388" r:id="rId61"/>
    <p:sldId id="370" r:id="rId62"/>
    <p:sldId id="371" r:id="rId63"/>
    <p:sldId id="375" r:id="rId64"/>
    <p:sldId id="391" r:id="rId65"/>
    <p:sldId id="390" r:id="rId66"/>
    <p:sldId id="380" r:id="rId67"/>
    <p:sldId id="381" r:id="rId68"/>
    <p:sldId id="382" r:id="rId69"/>
    <p:sldId id="383" r:id="rId70"/>
    <p:sldId id="384" r:id="rId71"/>
    <p:sldId id="385" r:id="rId72"/>
    <p:sldId id="386" r:id="rId73"/>
    <p:sldId id="392" r:id="rId74"/>
    <p:sldId id="393" r:id="rId75"/>
    <p:sldId id="394" r:id="rId76"/>
    <p:sldId id="349" r:id="rId77"/>
    <p:sldId id="350" r:id="rId78"/>
    <p:sldId id="353" r:id="rId79"/>
    <p:sldId id="303" r:id="rId80"/>
    <p:sldId id="304" r:id="rId81"/>
    <p:sldId id="305" r:id="rId82"/>
    <p:sldId id="306" r:id="rId83"/>
    <p:sldId id="307" r:id="rId84"/>
    <p:sldId id="313" r:id="rId85"/>
    <p:sldId id="314" r:id="rId86"/>
    <p:sldId id="337" r:id="rId8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8000"/>
    <a:srgbClr val="5CBDD0"/>
    <a:srgbClr val="53FFA1"/>
    <a:srgbClr val="2D60C7"/>
    <a:srgbClr val="84B5E5"/>
    <a:srgbClr val="4571FF"/>
    <a:srgbClr val="F6D7B8"/>
    <a:srgbClr val="EDB073"/>
    <a:srgbClr val="2C4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49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88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466F6-2A56-4AD8-8D5E-99E5D0942D6E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09FC5-A84D-4E9D-9CA7-AE31317BD2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20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33C742-EEDE-42F8-BBF4-DE6B17AF0E1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CCE01B-9CC7-41BF-A9F0-49896738A9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to put block multi-vector algorithms?</a:t>
            </a:r>
          </a:p>
          <a:p>
            <a:r>
              <a:rPr lang="en-US" dirty="0" smtClean="0"/>
              <a:t>Percentage of Future</a:t>
            </a:r>
            <a:r>
              <a:rPr lang="en-US" baseline="0" dirty="0" smtClean="0"/>
              <a:t> Work</a:t>
            </a:r>
          </a:p>
          <a:p>
            <a:r>
              <a:rPr lang="en-US" baseline="0" dirty="0" smtClean="0"/>
              <a:t>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34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85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4852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384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2290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110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5677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5958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666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6690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2739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73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6492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7220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4377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353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835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577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6525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9758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915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796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448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290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1831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6214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5741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3097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0779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6122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6413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05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15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931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3162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76168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1230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62267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31115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1269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24800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5540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9335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547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67078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8872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40516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Shape 136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93235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Shape 136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71884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Shape 136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73900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2775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Shape 94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1666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8157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23662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8639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4791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8092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31553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Shape 13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180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727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3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850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9144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6165500"/>
            <a:ext cx="9071800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FFFF"/>
                </a:solidFill>
              </a:rPr>
              <a:t>Based on cs231n by Fei-Fei </a:t>
            </a:r>
            <a:r>
              <a:rPr lang="en" sz="1800" dirty="0">
                <a:solidFill>
                  <a:srgbClr val="FFFFFF"/>
                </a:solidFill>
              </a:rPr>
              <a:t>Li &amp; Andrej Karpathy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15431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214078"/>
            <a:ext cx="8322013" cy="1793817"/>
          </a:xfrm>
        </p:spPr>
        <p:txBody>
          <a:bodyPr/>
          <a:lstStyle/>
          <a:p>
            <a:pPr algn="ctr"/>
            <a:r>
              <a:rPr lang="en-US" altLang="zh-CN" sz="3600" cap="none" dirty="0">
                <a:solidFill>
                  <a:schemeClr val="accent1"/>
                </a:solidFill>
              </a:rPr>
              <a:t>CN:CST31209</a:t>
            </a:r>
            <a:br>
              <a:rPr lang="en-US" altLang="zh-CN" sz="3600" cap="none" dirty="0">
                <a:solidFill>
                  <a:schemeClr val="accent1"/>
                </a:solidFill>
              </a:rPr>
            </a:br>
            <a:r>
              <a:rPr lang="en-US" sz="3600" cap="none" dirty="0">
                <a:solidFill>
                  <a:schemeClr val="accent1"/>
                </a:solidFill>
              </a:rPr>
              <a:t>: </a:t>
            </a:r>
            <a:r>
              <a:rPr lang="en-US" altLang="zh-CN" sz="3600" cap="none" dirty="0">
                <a:solidFill>
                  <a:schemeClr val="accent1"/>
                </a:solidFill>
              </a:rPr>
              <a:t>Deep Learning and Big Data Intelligence</a:t>
            </a:r>
            <a:endParaRPr lang="en-US" sz="3600" cap="none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76325" y="3756211"/>
            <a:ext cx="7000875" cy="2330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JING WEN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</a:t>
            </a:r>
            <a:r>
              <a:rPr lang="en-US" altLang="zh-CN" sz="2400" dirty="0" smtClean="0">
                <a:solidFill>
                  <a:schemeClr val="tx1"/>
                </a:solidFill>
              </a:rPr>
              <a:t>pring 2021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Lecture 3:</a:t>
            </a:r>
            <a:r>
              <a:rPr lang="en-US" altLang="zh-CN" sz="2400" dirty="0">
                <a:solidFill>
                  <a:schemeClr val="tx1"/>
                </a:solidFill>
              </a:rPr>
              <a:t>Backpropagation</a:t>
            </a: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0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217688" y="3693734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207187" y="2483634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00" y="1026462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995700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1397467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2409200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1931534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2656034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3472034"/>
            <a:ext cx="375000" cy="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350275" y="1656496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75" y="2722534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089" y="3914367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7664" y="3825467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8126" y="2570134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92048" y="5191434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45688" y="5191434"/>
            <a:ext cx="160992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4037634"/>
            <a:ext cx="346948" cy="78739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3007234"/>
            <a:ext cx="201900" cy="1030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Graph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55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3695735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2485635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84" y="1021519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114001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1515768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2527501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2049835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3590335"/>
            <a:ext cx="375000" cy="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94159" y="1651553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724535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916368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827468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72135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5269335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5193435"/>
            <a:ext cx="160992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4155935"/>
            <a:ext cx="346948" cy="78739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3125535"/>
            <a:ext cx="201900" cy="1030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Graph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9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90099" y="3838296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79598" y="2628196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11" y="1134742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475" y="1052342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663575" y="1454109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36200" y="2465842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04075" y="1988176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663575" y="3528676"/>
            <a:ext cx="375000" cy="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196686" y="1764776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686" y="2867096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500" y="4058929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0075" y="3970029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0537" y="2714696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290551" y="5173642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Want: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8099" y="5173642"/>
            <a:ext cx="160992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59546" y="3612276"/>
            <a:ext cx="3158100" cy="482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39538" y="4105081"/>
            <a:ext cx="466324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Graph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2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3637500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2427400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77" y="959200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056250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1458017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2469750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1992084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47052" y="1589234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66300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858133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769233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3900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88750" y="5239667"/>
            <a:ext cx="3492675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Want: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5135200"/>
            <a:ext cx="160992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4108989"/>
            <a:ext cx="466324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3616184"/>
            <a:ext cx="3158100" cy="482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Graph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46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11101" y="3637500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100600" y="2427400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93" y="958729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976" y="1093142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674076" y="1494909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46701" y="2506642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14576" y="2028976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06168" y="1588763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88" y="2666300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02" y="3858133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1077" y="3769233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1539" y="2513900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60776" y="5211100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9101" y="5135200"/>
            <a:ext cx="160992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33151" y="4135076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flipH="1" flipV="1">
            <a:off x="6921847" y="2355076"/>
            <a:ext cx="1506300" cy="1780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Graph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64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11101" y="37144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100600" y="25043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6" y="948436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114001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1515768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2527501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27301" y="1578470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88" y="2743201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02" y="3935034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1077" y="3846134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1539" y="2590801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60776" y="5288001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9101" y="5212101"/>
            <a:ext cx="160992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2" y="2375935"/>
            <a:ext cx="1506299" cy="1779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4155935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Graph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2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3719267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2509167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sldNum" idx="4294967295"/>
          </p:nvPr>
        </p:nvSpPr>
        <p:spPr>
          <a:xfrm>
            <a:off x="6503290" y="6223800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87" y="959200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190405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1592172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2603905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175562" y="1589234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748067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939900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851000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95667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5292867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5216967"/>
            <a:ext cx="160992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2779505"/>
            <a:ext cx="3306300" cy="145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3" y="4232339"/>
            <a:ext cx="457199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Graph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37144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25043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78" y="1042862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475" y="1078801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663575" y="1480568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44053" y="1672896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743201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935034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846134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90801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5288001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5212101"/>
            <a:ext cx="160992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7151" y="4756635"/>
            <a:ext cx="1956899" cy="99623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5504075" y="4120735"/>
            <a:ext cx="2047800" cy="52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Chain rule: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11200" y="2667901"/>
            <a:ext cx="3306300" cy="145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33398" y="4120735"/>
            <a:ext cx="457199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471838" y="4788551"/>
            <a:ext cx="504455" cy="91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861625" y="4807934"/>
            <a:ext cx="504450" cy="9109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Graph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8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37144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25043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1" y="1000971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133151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1534918"/>
            <a:ext cx="375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21376" y="1631005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743201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935034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846134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90801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5288001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5212101"/>
            <a:ext cx="160992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1710518"/>
            <a:ext cx="3378900" cy="2464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2" y="4174918"/>
            <a:ext cx="426475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Graph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11101" y="37144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00600" y="2504301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47" y="1041534"/>
            <a:ext cx="284797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976" y="1103835"/>
            <a:ext cx="4510700" cy="2742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94622" y="1671568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88" y="2743201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02" y="3935034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1077" y="3846134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1539" y="2590801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60776" y="5288001"/>
            <a:ext cx="4117200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9101" y="5212101"/>
            <a:ext cx="160992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49076" y="1681202"/>
            <a:ext cx="3378900" cy="2464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34728" y="4145602"/>
            <a:ext cx="426475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27652" y="4792140"/>
            <a:ext cx="1956899" cy="99623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09" name="Shape 409"/>
          <p:cNvSpPr txBox="1"/>
          <p:nvPr/>
        </p:nvSpPr>
        <p:spPr>
          <a:xfrm>
            <a:off x="5514576" y="4145602"/>
            <a:ext cx="2047800" cy="52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Chain rule:</a:t>
            </a:r>
          </a:p>
        </p:txBody>
      </p:sp>
      <p:sp>
        <p:nvSpPr>
          <p:cNvPr id="17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Graph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388" y="1873099"/>
            <a:ext cx="4459824" cy="55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2400" y="1126733"/>
            <a:ext cx="2606249" cy="50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400" y="2575867"/>
            <a:ext cx="3443724" cy="64441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955225" y="3646633"/>
            <a:ext cx="7816899" cy="19192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Compute gradients and steps to progressively improve the model via SGD and its variants. 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i.e. </a:t>
            </a:r>
            <a:r>
              <a:rPr lang="en" sz="2400" dirty="0" smtClean="0"/>
              <a:t>want</a:t>
            </a:r>
            <a:endParaRPr lang="en" sz="2400" dirty="0"/>
          </a:p>
        </p:txBody>
      </p:sp>
      <p:pic>
        <p:nvPicPr>
          <p:cNvPr id="56" name="Shape 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6111" y="4860234"/>
            <a:ext cx="867589" cy="41040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7" name="Shape 57"/>
          <p:cNvSpPr txBox="1"/>
          <p:nvPr/>
        </p:nvSpPr>
        <p:spPr>
          <a:xfrm>
            <a:off x="5620951" y="1198188"/>
            <a:ext cx="2217299" cy="73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scores function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5620951" y="1909766"/>
            <a:ext cx="2217299" cy="73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SVM loss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5605826" y="2583300"/>
            <a:ext cx="3668099" cy="73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data loss + regularization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130325" y="133564"/>
            <a:ext cx="6971400" cy="8013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Where we are...</a:t>
            </a:r>
          </a:p>
        </p:txBody>
      </p:sp>
    </p:spTree>
    <p:extLst>
      <p:ext uri="{BB962C8B-B14F-4D97-AF65-F5344CB8AC3E}">
        <p14:creationId xmlns:p14="http://schemas.microsoft.com/office/powerpoint/2010/main" val="130337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2976201" y="1872500"/>
            <a:ext cx="3494699" cy="3446766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16" name="Shape 416"/>
          <p:cNvCxnSpPr/>
          <p:nvPr/>
        </p:nvCxnSpPr>
        <p:spPr>
          <a:xfrm rot="10800000" flipH="1">
            <a:off x="702175" y="4322667"/>
            <a:ext cx="2409900" cy="108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917875" y="1572923"/>
            <a:ext cx="2194200" cy="12447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 flipV="1">
            <a:off x="6470900" y="3575407"/>
            <a:ext cx="2108021" cy="20476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62" y="1266297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4366290"/>
            <a:ext cx="295275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697" y="3043575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2" name="Shape 422"/>
          <p:cNvSpPr txBox="1"/>
          <p:nvPr/>
        </p:nvSpPr>
        <p:spPr>
          <a:xfrm>
            <a:off x="640607" y="145400"/>
            <a:ext cx="40614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25271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2976201" y="1872500"/>
            <a:ext cx="3494699" cy="3446766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16" name="Shape 416"/>
          <p:cNvCxnSpPr/>
          <p:nvPr/>
        </p:nvCxnSpPr>
        <p:spPr>
          <a:xfrm rot="10800000" flipH="1">
            <a:off x="702175" y="4322667"/>
            <a:ext cx="2409900" cy="108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917875" y="1572923"/>
            <a:ext cx="2194200" cy="12447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 flipV="1">
            <a:off x="6470900" y="3575407"/>
            <a:ext cx="2108021" cy="20476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62" y="1266297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4366290"/>
            <a:ext cx="295275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697" y="3043575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2" name="Shape 422"/>
          <p:cNvSpPr txBox="1"/>
          <p:nvPr/>
        </p:nvSpPr>
        <p:spPr>
          <a:xfrm>
            <a:off x="640607" y="145400"/>
            <a:ext cx="40614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activations</a:t>
            </a:r>
          </a:p>
        </p:txBody>
      </p:sp>
      <p:pic>
        <p:nvPicPr>
          <p:cNvPr id="10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4462" y="2817722"/>
            <a:ext cx="485775" cy="7199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" name="Shape 4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2563" y="3760342"/>
            <a:ext cx="409575" cy="7651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Shape 438"/>
          <p:cNvSpPr txBox="1"/>
          <p:nvPr/>
        </p:nvSpPr>
        <p:spPr>
          <a:xfrm>
            <a:off x="3770237" y="2277576"/>
            <a:ext cx="2114400" cy="76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FF0000"/>
                </a:solidFill>
              </a:rPr>
              <a:t>“local gradient”</a:t>
            </a:r>
          </a:p>
        </p:txBody>
      </p:sp>
    </p:spTree>
    <p:extLst>
      <p:ext uri="{BB962C8B-B14F-4D97-AF65-F5344CB8AC3E}">
        <p14:creationId xmlns:p14="http://schemas.microsoft.com/office/powerpoint/2010/main" val="32765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2976201" y="1872500"/>
            <a:ext cx="3494699" cy="3446766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16" name="Shape 416"/>
          <p:cNvCxnSpPr/>
          <p:nvPr/>
        </p:nvCxnSpPr>
        <p:spPr>
          <a:xfrm rot="10800000" flipH="1">
            <a:off x="702175" y="4322667"/>
            <a:ext cx="2409900" cy="108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917875" y="1572923"/>
            <a:ext cx="2194200" cy="12447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 flipV="1">
            <a:off x="6470900" y="3575407"/>
            <a:ext cx="2108021" cy="20476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62" y="1266297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4366290"/>
            <a:ext cx="295275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697" y="3043575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2" name="Shape 422"/>
          <p:cNvSpPr txBox="1"/>
          <p:nvPr/>
        </p:nvSpPr>
        <p:spPr>
          <a:xfrm>
            <a:off x="640607" y="145400"/>
            <a:ext cx="40614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activations</a:t>
            </a:r>
          </a:p>
        </p:txBody>
      </p:sp>
      <p:pic>
        <p:nvPicPr>
          <p:cNvPr id="10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4462" y="2817722"/>
            <a:ext cx="485775" cy="7199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" name="Shape 4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2563" y="3760342"/>
            <a:ext cx="409575" cy="7651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Shape 438"/>
          <p:cNvSpPr txBox="1"/>
          <p:nvPr/>
        </p:nvSpPr>
        <p:spPr>
          <a:xfrm>
            <a:off x="3770237" y="2277576"/>
            <a:ext cx="2114400" cy="76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13" name="Shape 4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813" y="3998403"/>
            <a:ext cx="514350" cy="73577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Shape 457"/>
          <p:cNvSpPr txBox="1"/>
          <p:nvPr/>
        </p:nvSpPr>
        <p:spPr>
          <a:xfrm>
            <a:off x="6386284" y="4753095"/>
            <a:ext cx="1866321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cxnSp>
        <p:nvCxnSpPr>
          <p:cNvPr id="15" name="Shape 455"/>
          <p:cNvCxnSpPr/>
          <p:nvPr/>
        </p:nvCxnSpPr>
        <p:spPr>
          <a:xfrm rot="10800000">
            <a:off x="6470900" y="3871557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56833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2976201" y="1872500"/>
            <a:ext cx="3494699" cy="3446766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16" name="Shape 416"/>
          <p:cNvCxnSpPr/>
          <p:nvPr/>
        </p:nvCxnSpPr>
        <p:spPr>
          <a:xfrm rot="10800000" flipH="1">
            <a:off x="702175" y="4322667"/>
            <a:ext cx="2409900" cy="108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917875" y="1572923"/>
            <a:ext cx="2194200" cy="12447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 flipV="1">
            <a:off x="6470900" y="3575407"/>
            <a:ext cx="2108021" cy="20476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62" y="1266297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4366290"/>
            <a:ext cx="295275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697" y="3043575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2" name="Shape 422"/>
          <p:cNvSpPr txBox="1"/>
          <p:nvPr/>
        </p:nvSpPr>
        <p:spPr>
          <a:xfrm>
            <a:off x="640607" y="145400"/>
            <a:ext cx="40614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activations</a:t>
            </a:r>
          </a:p>
        </p:txBody>
      </p:sp>
      <p:pic>
        <p:nvPicPr>
          <p:cNvPr id="10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4462" y="2817722"/>
            <a:ext cx="485775" cy="7199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" name="Shape 4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2563" y="3760342"/>
            <a:ext cx="409575" cy="7651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Shape 438"/>
          <p:cNvSpPr txBox="1"/>
          <p:nvPr/>
        </p:nvSpPr>
        <p:spPr>
          <a:xfrm>
            <a:off x="3770237" y="2277576"/>
            <a:ext cx="2114400" cy="76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13" name="Shape 4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813" y="3998403"/>
            <a:ext cx="514350" cy="73577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Shape 457"/>
          <p:cNvSpPr txBox="1"/>
          <p:nvPr/>
        </p:nvSpPr>
        <p:spPr>
          <a:xfrm>
            <a:off x="6386284" y="4753095"/>
            <a:ext cx="1866321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cxnSp>
        <p:nvCxnSpPr>
          <p:cNvPr id="15" name="Shape 455"/>
          <p:cNvCxnSpPr/>
          <p:nvPr/>
        </p:nvCxnSpPr>
        <p:spPr>
          <a:xfrm rot="10800000">
            <a:off x="6470900" y="3871557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7" name="Shape 4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718784">
            <a:off x="576705" y="2433374"/>
            <a:ext cx="2019300" cy="8181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478"/>
          <p:cNvSpPr/>
          <p:nvPr/>
        </p:nvSpPr>
        <p:spPr>
          <a:xfrm rot="1781999">
            <a:off x="592836" y="2069958"/>
            <a:ext cx="590335" cy="81672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479"/>
          <p:cNvCxnSpPr/>
          <p:nvPr/>
        </p:nvCxnSpPr>
        <p:spPr>
          <a:xfrm flipH="1" flipV="1">
            <a:off x="702175" y="1793125"/>
            <a:ext cx="2278500" cy="126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6749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2976201" y="1872500"/>
            <a:ext cx="3494699" cy="3446766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16" name="Shape 416"/>
          <p:cNvCxnSpPr/>
          <p:nvPr/>
        </p:nvCxnSpPr>
        <p:spPr>
          <a:xfrm rot="10800000" flipH="1">
            <a:off x="640607" y="4136294"/>
            <a:ext cx="2409900" cy="108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917875" y="1572923"/>
            <a:ext cx="2194200" cy="12447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 flipV="1">
            <a:off x="6470900" y="3575407"/>
            <a:ext cx="2108021" cy="20476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62" y="1266297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1" name="Shape 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697" y="3043575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2" name="Shape 422"/>
          <p:cNvSpPr txBox="1"/>
          <p:nvPr/>
        </p:nvSpPr>
        <p:spPr>
          <a:xfrm>
            <a:off x="640607" y="145400"/>
            <a:ext cx="40614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activations</a:t>
            </a:r>
          </a:p>
        </p:txBody>
      </p:sp>
      <p:pic>
        <p:nvPicPr>
          <p:cNvPr id="10" name="Shape 4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4462" y="2817722"/>
            <a:ext cx="485775" cy="7199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" name="Shape 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2563" y="3760342"/>
            <a:ext cx="409575" cy="7651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Shape 438"/>
          <p:cNvSpPr txBox="1"/>
          <p:nvPr/>
        </p:nvSpPr>
        <p:spPr>
          <a:xfrm>
            <a:off x="3770237" y="2277576"/>
            <a:ext cx="2114400" cy="76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13" name="Shape 4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6813" y="3998403"/>
            <a:ext cx="514350" cy="73577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Shape 457"/>
          <p:cNvSpPr txBox="1"/>
          <p:nvPr/>
        </p:nvSpPr>
        <p:spPr>
          <a:xfrm>
            <a:off x="6386284" y="4753095"/>
            <a:ext cx="1866321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cxnSp>
        <p:nvCxnSpPr>
          <p:cNvPr id="15" name="Shape 455"/>
          <p:cNvCxnSpPr/>
          <p:nvPr/>
        </p:nvCxnSpPr>
        <p:spPr>
          <a:xfrm rot="10800000">
            <a:off x="6470900" y="3871557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7" name="Shape 4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718784">
            <a:off x="576705" y="2433374"/>
            <a:ext cx="2019300" cy="8181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478"/>
          <p:cNvSpPr/>
          <p:nvPr/>
        </p:nvSpPr>
        <p:spPr>
          <a:xfrm rot="1781999">
            <a:off x="592836" y="2069958"/>
            <a:ext cx="590335" cy="81672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479"/>
          <p:cNvCxnSpPr/>
          <p:nvPr/>
        </p:nvCxnSpPr>
        <p:spPr>
          <a:xfrm flipH="1" flipV="1">
            <a:off x="702175" y="1793125"/>
            <a:ext cx="2278500" cy="126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" name="Shape 4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4049" y="4198820"/>
            <a:ext cx="295275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Shape 5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20119647">
            <a:off x="1243132" y="4824295"/>
            <a:ext cx="2009775" cy="77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502"/>
          <p:cNvSpPr/>
          <p:nvPr/>
        </p:nvSpPr>
        <p:spPr>
          <a:xfrm rot="20199000">
            <a:off x="1310313" y="5099191"/>
            <a:ext cx="590216" cy="81245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504"/>
          <p:cNvCxnSpPr/>
          <p:nvPr/>
        </p:nvCxnSpPr>
        <p:spPr>
          <a:xfrm flipH="1">
            <a:off x="725875" y="4322667"/>
            <a:ext cx="2386200" cy="10407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30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2976201" y="1872500"/>
            <a:ext cx="3494699" cy="3446766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16" name="Shape 416"/>
          <p:cNvCxnSpPr/>
          <p:nvPr/>
        </p:nvCxnSpPr>
        <p:spPr>
          <a:xfrm rot="10800000" flipH="1">
            <a:off x="640607" y="4136294"/>
            <a:ext cx="2409900" cy="108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917875" y="1572923"/>
            <a:ext cx="2194200" cy="12447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 flipV="1">
            <a:off x="6470900" y="3575407"/>
            <a:ext cx="2108021" cy="20476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62" y="1266297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1" name="Shape 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697" y="3043575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2" name="Shape 422"/>
          <p:cNvSpPr txBox="1"/>
          <p:nvPr/>
        </p:nvSpPr>
        <p:spPr>
          <a:xfrm>
            <a:off x="1239123" y="195276"/>
            <a:ext cx="40614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activations</a:t>
            </a:r>
          </a:p>
        </p:txBody>
      </p:sp>
      <p:pic>
        <p:nvPicPr>
          <p:cNvPr id="10" name="Shape 4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4462" y="2817722"/>
            <a:ext cx="485775" cy="7199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" name="Shape 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2563" y="3760342"/>
            <a:ext cx="409575" cy="7651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Shape 438"/>
          <p:cNvSpPr txBox="1"/>
          <p:nvPr/>
        </p:nvSpPr>
        <p:spPr>
          <a:xfrm>
            <a:off x="3770237" y="2277576"/>
            <a:ext cx="2114400" cy="76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13" name="Shape 4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6813" y="3998403"/>
            <a:ext cx="514350" cy="73577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Shape 457"/>
          <p:cNvSpPr txBox="1"/>
          <p:nvPr/>
        </p:nvSpPr>
        <p:spPr>
          <a:xfrm>
            <a:off x="6386284" y="4753095"/>
            <a:ext cx="1866321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cxnSp>
        <p:nvCxnSpPr>
          <p:cNvPr id="15" name="Shape 455"/>
          <p:cNvCxnSpPr/>
          <p:nvPr/>
        </p:nvCxnSpPr>
        <p:spPr>
          <a:xfrm rot="10800000">
            <a:off x="6470900" y="3871557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7" name="Shape 4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718784">
            <a:off x="576705" y="2433374"/>
            <a:ext cx="2019300" cy="8181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478"/>
          <p:cNvSpPr/>
          <p:nvPr/>
        </p:nvSpPr>
        <p:spPr>
          <a:xfrm rot="1781999">
            <a:off x="592836" y="2069958"/>
            <a:ext cx="590335" cy="81672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479"/>
          <p:cNvCxnSpPr/>
          <p:nvPr/>
        </p:nvCxnSpPr>
        <p:spPr>
          <a:xfrm flipH="1" flipV="1">
            <a:off x="702175" y="1793125"/>
            <a:ext cx="2278500" cy="126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" name="Shape 4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4049" y="4198820"/>
            <a:ext cx="295275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Shape 5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20119647">
            <a:off x="1243132" y="4824295"/>
            <a:ext cx="2009775" cy="77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502"/>
          <p:cNvSpPr/>
          <p:nvPr/>
        </p:nvSpPr>
        <p:spPr>
          <a:xfrm rot="20199000">
            <a:off x="1310313" y="5099191"/>
            <a:ext cx="590216" cy="81245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504"/>
          <p:cNvCxnSpPr/>
          <p:nvPr/>
        </p:nvCxnSpPr>
        <p:spPr>
          <a:xfrm flipH="1">
            <a:off x="725875" y="4322667"/>
            <a:ext cx="2386200" cy="10407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530"/>
          <p:cNvSpPr/>
          <p:nvPr/>
        </p:nvSpPr>
        <p:spPr>
          <a:xfrm>
            <a:off x="-2576824" y="-933560"/>
            <a:ext cx="3494699" cy="3411882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5" name="Shape 531"/>
          <p:cNvSpPr/>
          <p:nvPr/>
        </p:nvSpPr>
        <p:spPr>
          <a:xfrm>
            <a:off x="-2792525" y="4198820"/>
            <a:ext cx="3494699" cy="3411882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16421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/>
        </p:nvSpPr>
        <p:spPr>
          <a:xfrm>
            <a:off x="126801" y="157300"/>
            <a:ext cx="7377242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</a:t>
            </a:r>
            <a:r>
              <a:rPr lang="en" sz="3200" dirty="0" smtClean="0">
                <a:solidFill>
                  <a:schemeClr val="bg1"/>
                </a:solidFill>
              </a:rPr>
              <a:t>backprop example</a:t>
            </a:r>
            <a:r>
              <a:rPr lang="en" sz="3200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1610675" y="41162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291675" y="24541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4188075" y="3277893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054750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5921425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788100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7608625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800" y="1144568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8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126801" y="157300"/>
            <a:ext cx="485270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41162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24541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3277893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8" name="Shape 5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0272" y="1277757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38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/>
        </p:nvSpPr>
        <p:spPr>
          <a:xfrm>
            <a:off x="126801" y="157300"/>
            <a:ext cx="39879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742033"/>
            <a:ext cx="12975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4263034"/>
            <a:ext cx="4222200" cy="875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41162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24541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3277893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1" name="Shape 5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8102" y="1145467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21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sldNum" idx="4294967295"/>
          </p:nvPr>
        </p:nvSpPr>
        <p:spPr>
          <a:xfrm>
            <a:off x="6503290" y="6223800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sp>
        <p:nvSpPr>
          <p:cNvPr id="607" name="Shape 607"/>
          <p:cNvSpPr txBox="1"/>
          <p:nvPr/>
        </p:nvSpPr>
        <p:spPr>
          <a:xfrm>
            <a:off x="126801" y="157300"/>
            <a:ext cx="4221174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742033"/>
            <a:ext cx="12975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4756875" y="4263034"/>
            <a:ext cx="4222200" cy="875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41162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24541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3277893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2100" y="2097958"/>
            <a:ext cx="1776954" cy="45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6000" y="1066383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6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 descr="opt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250" y="648434"/>
            <a:ext cx="3973150" cy="410123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7096725" y="4800264"/>
            <a:ext cx="1894675" cy="771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(image credits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to Alec Radford)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163269" y="30822"/>
            <a:ext cx="3956668" cy="97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Optimization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74" y="942200"/>
            <a:ext cx="4439000" cy="370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513" y="3097854"/>
            <a:ext cx="337852" cy="60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7365" y="4800264"/>
            <a:ext cx="5049150" cy="12021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0820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/>
        </p:nvSpPr>
        <p:spPr>
          <a:xfrm>
            <a:off x="126801" y="157300"/>
            <a:ext cx="4296112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730267"/>
            <a:ext cx="12975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5091067"/>
            <a:ext cx="4222200" cy="691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41162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24541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3277893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31" name="Shape 6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600" y="1066383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2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126801" y="157300"/>
            <a:ext cx="3819034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730267"/>
            <a:ext cx="12975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5091067"/>
            <a:ext cx="4222200" cy="691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41162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24541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3277893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8775" y="2208767"/>
            <a:ext cx="2101912" cy="3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3631" y="1047345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51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/>
        </p:nvSpPr>
        <p:spPr>
          <a:xfrm>
            <a:off x="126801" y="157300"/>
            <a:ext cx="4134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730267"/>
            <a:ext cx="12975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1" y="4370534"/>
            <a:ext cx="4031699" cy="720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41162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24541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3277893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32779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9" name="Shape 6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600" y="1066383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/>
        </p:nvSpPr>
        <p:spPr>
          <a:xfrm>
            <a:off x="126801" y="157300"/>
            <a:ext cx="4221174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730267"/>
            <a:ext cx="12975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1" y="4370534"/>
            <a:ext cx="4031699" cy="720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41162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24541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3277893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2829" y="2097969"/>
            <a:ext cx="2526749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1575" y="1066383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515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/>
        </p:nvSpPr>
        <p:spPr>
          <a:xfrm>
            <a:off x="126801" y="157300"/>
            <a:ext cx="5210512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730267"/>
            <a:ext cx="12975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5057114"/>
            <a:ext cx="3994200" cy="801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41162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24541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3277893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25" name="Shape 7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0292" y="1145467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8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/>
        </p:nvSpPr>
        <p:spPr>
          <a:xfrm>
            <a:off x="126801" y="157300"/>
            <a:ext cx="3943224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730267"/>
            <a:ext cx="12975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5057114"/>
            <a:ext cx="3994200" cy="801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41162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24541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2113001"/>
            <a:ext cx="2455200" cy="38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  <p:pic>
        <p:nvPicPr>
          <p:cNvPr id="747" name="Shape 7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1575" y="1144568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7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/>
        </p:nvSpPr>
        <p:spPr>
          <a:xfrm>
            <a:off x="126801" y="157300"/>
            <a:ext cx="428617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2094767"/>
            <a:ext cx="12093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3659967"/>
            <a:ext cx="795300" cy="80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41162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24541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69" name="Shape 7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6625" y="1047345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07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126801" y="157300"/>
            <a:ext cx="4365874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2094767"/>
            <a:ext cx="12093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700" y="1764709"/>
            <a:ext cx="3504600" cy="10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[local gradient] x [its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(both inputs!)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3659967"/>
            <a:ext cx="795300" cy="80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30893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791446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90" name="Shape 7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1525" y="921541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73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/>
        </p:nvSpPr>
        <p:spPr>
          <a:xfrm>
            <a:off x="126801" y="157300"/>
            <a:ext cx="4007877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6" y="965000"/>
            <a:ext cx="1483799" cy="138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43843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2097967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10" name="Shape 8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5718" y="1183150"/>
            <a:ext cx="3086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3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/>
        </p:nvSpPr>
        <p:spPr>
          <a:xfrm>
            <a:off x="126801" y="157300"/>
            <a:ext cx="452065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Another example: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25" y="1144568"/>
            <a:ext cx="6587700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25" y="4409367"/>
            <a:ext cx="4257106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26" y="4409367"/>
            <a:ext cx="3994275" cy="132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6" y="965000"/>
            <a:ext cx="1483799" cy="138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4922792" y="1867199"/>
            <a:ext cx="3504600" cy="10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[local gradient] x [its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3436874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757501"/>
            <a:ext cx="319800" cy="20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26" name="Shape 8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4404" y="965000"/>
            <a:ext cx="30861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1498947" y="2107579"/>
            <a:ext cx="43152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</a:rPr>
              <a:t>0.40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2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/>
        </p:nvSpPr>
        <p:spPr>
          <a:xfrm>
            <a:off x="2657251" y="168067"/>
            <a:ext cx="4439099" cy="10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Gradient Descent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75" y="1434167"/>
            <a:ext cx="3638550" cy="98104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327776" y="3183967"/>
            <a:ext cx="8354099" cy="201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Numerical gradient</a:t>
            </a:r>
            <a:r>
              <a:rPr lang="en" sz="2400"/>
              <a:t>: slow :(, approximate :(, easy to write :)</a:t>
            </a:r>
          </a:p>
          <a:p>
            <a:pPr marL="0" lvl="0" indent="-152400" rtl="0"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r>
              <a:rPr lang="en" sz="2400" b="1"/>
              <a:t>Analytic gradient</a:t>
            </a:r>
            <a:r>
              <a:rPr lang="en" sz="2400"/>
              <a:t>: </a:t>
            </a:r>
            <a:r>
              <a:rPr lang="en" sz="2400">
                <a:solidFill>
                  <a:srgbClr val="000000"/>
                </a:solidFill>
              </a:rPr>
              <a:t>fast :), exact :), error-prone :(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815251" y="4749800"/>
            <a:ext cx="7916999" cy="9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In practice: Derive analytic gradient, check your implementation with numerical gradient</a:t>
            </a:r>
          </a:p>
        </p:txBody>
      </p:sp>
    </p:spTree>
    <p:extLst>
      <p:ext uri="{BB962C8B-B14F-4D97-AF65-F5344CB8AC3E}">
        <p14:creationId xmlns:p14="http://schemas.microsoft.com/office/powerpoint/2010/main" val="399636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73" y="1110112"/>
            <a:ext cx="3086100" cy="83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475" y="1171554"/>
            <a:ext cx="1581150" cy="71507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43" name="Shape 843"/>
          <p:cNvSpPr txBox="1"/>
          <p:nvPr/>
        </p:nvSpPr>
        <p:spPr>
          <a:xfrm>
            <a:off x="6266775" y="1266690"/>
            <a:ext cx="2074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sigmoid function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84" y="2303045"/>
            <a:ext cx="71628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25" y="3438939"/>
            <a:ext cx="5760150" cy="249426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/>
          <p:nvPr/>
        </p:nvSpPr>
        <p:spPr>
          <a:xfrm>
            <a:off x="4316050" y="4313582"/>
            <a:ext cx="2648100" cy="1359017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7" name="Shape 847"/>
          <p:cNvSpPr txBox="1"/>
          <p:nvPr/>
        </p:nvSpPr>
        <p:spPr>
          <a:xfrm>
            <a:off x="4790350" y="4436800"/>
            <a:ext cx="1699500" cy="34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sigmoid gate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69473" y="4193862"/>
            <a:ext cx="43152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</a:rPr>
              <a:t>0.40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14057" y="4723978"/>
            <a:ext cx="43152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</a:rPr>
              <a:t>0.40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546" y="5243647"/>
            <a:ext cx="43152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</a:rPr>
              <a:t>0.60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73" y="1110112"/>
            <a:ext cx="3086100" cy="83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475" y="1171554"/>
            <a:ext cx="1581150" cy="71507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43" name="Shape 843"/>
          <p:cNvSpPr txBox="1"/>
          <p:nvPr/>
        </p:nvSpPr>
        <p:spPr>
          <a:xfrm>
            <a:off x="6266775" y="1266690"/>
            <a:ext cx="2074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sigmoid function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84" y="2303045"/>
            <a:ext cx="71628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25" y="3438939"/>
            <a:ext cx="5760150" cy="249426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/>
          <p:nvPr/>
        </p:nvSpPr>
        <p:spPr>
          <a:xfrm>
            <a:off x="4316050" y="4313582"/>
            <a:ext cx="2648100" cy="1359017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7" name="Shape 847"/>
          <p:cNvSpPr txBox="1"/>
          <p:nvPr/>
        </p:nvSpPr>
        <p:spPr>
          <a:xfrm>
            <a:off x="4790350" y="4436800"/>
            <a:ext cx="1699500" cy="34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sigmoid gate</a:t>
            </a:r>
          </a:p>
        </p:txBody>
      </p:sp>
      <p:sp>
        <p:nvSpPr>
          <p:cNvPr id="10" name="Shape 860"/>
          <p:cNvSpPr txBox="1"/>
          <p:nvPr/>
        </p:nvSpPr>
        <p:spPr>
          <a:xfrm>
            <a:off x="4068399" y="5638337"/>
            <a:ext cx="26481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11" name="Shape 861"/>
          <p:cNvCxnSpPr/>
          <p:nvPr/>
        </p:nvCxnSpPr>
        <p:spPr>
          <a:xfrm flipH="1" flipV="1">
            <a:off x="4107746" y="5327374"/>
            <a:ext cx="92339" cy="34522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862"/>
          <p:cNvSpPr/>
          <p:nvPr/>
        </p:nvSpPr>
        <p:spPr>
          <a:xfrm>
            <a:off x="6964150" y="4842694"/>
            <a:ext cx="386700" cy="293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文本框 12"/>
          <p:cNvSpPr txBox="1"/>
          <p:nvPr/>
        </p:nvSpPr>
        <p:spPr>
          <a:xfrm>
            <a:off x="1669473" y="4193862"/>
            <a:ext cx="43152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</a:rPr>
              <a:t>0.40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14057" y="4723978"/>
            <a:ext cx="43152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</a:rPr>
              <a:t>0.40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62546" y="5243647"/>
            <a:ext cx="43152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</a:rPr>
              <a:t>0.60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6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1922192" y="100900"/>
            <a:ext cx="5383068" cy="65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Patterns in backward flow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50" y="2395330"/>
            <a:ext cx="5257800" cy="3199236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143641" y="934152"/>
            <a:ext cx="6962837" cy="98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add</a:t>
            </a:r>
            <a:r>
              <a:rPr lang="en" sz="2400" dirty="0"/>
              <a:t> gate: gradient </a:t>
            </a:r>
            <a:r>
              <a:rPr lang="en" sz="2400" dirty="0" smtClean="0"/>
              <a:t>distributor</a:t>
            </a:r>
            <a:r>
              <a:rPr lang="zh-CN" altLang="en-US" sz="2400" dirty="0" smtClean="0"/>
              <a:t>梯度分发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max</a:t>
            </a:r>
            <a:r>
              <a:rPr lang="en" sz="2400" dirty="0"/>
              <a:t> gate: gradient </a:t>
            </a:r>
            <a:r>
              <a:rPr lang="en" sz="2400" dirty="0" smtClean="0"/>
              <a:t>router </a:t>
            </a:r>
            <a:r>
              <a:rPr lang="zh-CN" altLang="en-US" sz="2400" dirty="0" smtClean="0"/>
              <a:t>梯度路由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mul</a:t>
            </a:r>
            <a:r>
              <a:rPr lang="en" sz="2400" dirty="0"/>
              <a:t> gate: gradient… “switcher</a:t>
            </a:r>
            <a:r>
              <a:rPr lang="en" sz="2400" dirty="0" smtClean="0"/>
              <a:t>”? </a:t>
            </a:r>
            <a:r>
              <a:rPr lang="zh-CN" altLang="en-US" sz="2400" dirty="0" smtClean="0"/>
              <a:t>梯度交换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6384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219301" y="84500"/>
            <a:ext cx="6941699" cy="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Gradients add at branches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6" y="2951400"/>
            <a:ext cx="863099" cy="890255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flipV="1">
            <a:off x="3703141" y="2315817"/>
            <a:ext cx="1577399" cy="791371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05626" y="1757338"/>
            <a:ext cx="863099" cy="890255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  <a:endCxn id="881" idx="2"/>
          </p:cNvCxnSpPr>
          <p:nvPr/>
        </p:nvCxnSpPr>
        <p:spPr>
          <a:xfrm>
            <a:off x="3646627" y="3711280"/>
            <a:ext cx="1703699" cy="1016893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6" y="4283045"/>
            <a:ext cx="863099" cy="890255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750652" y="2517218"/>
            <a:ext cx="1554974" cy="74903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/>
          <p:nvPr/>
        </p:nvCxnSpPr>
        <p:spPr>
          <a:xfrm flipH="1" flipV="1">
            <a:off x="3750651" y="3617843"/>
            <a:ext cx="1644796" cy="91809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flipV="1">
            <a:off x="6146426" y="1248033"/>
            <a:ext cx="930000" cy="6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8725" y="2405801"/>
            <a:ext cx="1063800" cy="545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flipV="1">
            <a:off x="6183600" y="3605287"/>
            <a:ext cx="1182900" cy="892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7" y="5042925"/>
            <a:ext cx="989399" cy="7258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3266254"/>
            <a:ext cx="1138501" cy="1302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773025" y="3185490"/>
            <a:ext cx="394500" cy="422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0360" y="1298527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Copy gate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梯度相加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65471" y="2850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016138" y="24372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971035" y="41966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42621" y="30041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37171" y="3608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20205" y="342062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2+4=6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2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/>
        </p:nvSpPr>
        <p:spPr>
          <a:xfrm>
            <a:off x="272200" y="83900"/>
            <a:ext cx="8367000" cy="7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 dirty="0">
                <a:solidFill>
                  <a:schemeClr val="bg1"/>
                </a:solidFill>
              </a:rPr>
              <a:t>Implementation</a:t>
            </a:r>
            <a:r>
              <a:rPr lang="en" sz="3200" dirty="0">
                <a:solidFill>
                  <a:schemeClr val="bg1"/>
                </a:solidFill>
              </a:rPr>
              <a:t>:   forward/backward API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18901" y="4654967"/>
            <a:ext cx="2721599" cy="48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(x,y,z are scalars)</a:t>
            </a:r>
          </a:p>
        </p:txBody>
      </p:sp>
      <p:sp>
        <p:nvSpPr>
          <p:cNvPr id="906" name="Shape 906"/>
          <p:cNvSpPr/>
          <p:nvPr/>
        </p:nvSpPr>
        <p:spPr>
          <a:xfrm>
            <a:off x="1102126" y="2208967"/>
            <a:ext cx="667039" cy="7315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907" name="Shape 907"/>
          <p:cNvCxnSpPr>
            <a:endCxn id="906" idx="1"/>
          </p:cNvCxnSpPr>
          <p:nvPr/>
        </p:nvCxnSpPr>
        <p:spPr>
          <a:xfrm>
            <a:off x="753781" y="1886507"/>
            <a:ext cx="446031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8" name="Shape 908"/>
          <p:cNvCxnSpPr>
            <a:endCxn id="906" idx="3"/>
          </p:cNvCxnSpPr>
          <p:nvPr/>
        </p:nvCxnSpPr>
        <p:spPr>
          <a:xfrm flipV="1">
            <a:off x="682681" y="2833426"/>
            <a:ext cx="517131" cy="3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9" name="Shape 909"/>
          <p:cNvCxnSpPr>
            <a:stCxn id="906" idx="6"/>
          </p:cNvCxnSpPr>
          <p:nvPr/>
        </p:nvCxnSpPr>
        <p:spPr>
          <a:xfrm flipV="1">
            <a:off x="1769165" y="2574765"/>
            <a:ext cx="491859" cy="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0" name="Shape 910"/>
          <p:cNvSpPr txBox="1"/>
          <p:nvPr/>
        </p:nvSpPr>
        <p:spPr>
          <a:xfrm>
            <a:off x="796375" y="1434233"/>
            <a:ext cx="334200" cy="3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812600" y="2982267"/>
            <a:ext cx="334200" cy="3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862925" y="1943500"/>
            <a:ext cx="241800" cy="3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pic>
        <p:nvPicPr>
          <p:cNvPr id="913" name="Shape 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00" y="1267567"/>
            <a:ext cx="5448300" cy="400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4" name="Shape 914"/>
          <p:cNvCxnSpPr/>
          <p:nvPr/>
        </p:nvCxnSpPr>
        <p:spPr>
          <a:xfrm rot="10800000">
            <a:off x="5802026" y="3469799"/>
            <a:ext cx="911399" cy="1003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15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588" y="4228150"/>
            <a:ext cx="466725" cy="90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16" name="Shape 9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250" y="5138567"/>
            <a:ext cx="514350" cy="88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17" name="Shape 917"/>
          <p:cNvCxnSpPr>
            <a:stCxn id="916" idx="0"/>
          </p:cNvCxnSpPr>
          <p:nvPr/>
        </p:nvCxnSpPr>
        <p:spPr>
          <a:xfrm rot="10800000">
            <a:off x="5270725" y="4967767"/>
            <a:ext cx="341700" cy="17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945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72200" y="83900"/>
            <a:ext cx="8367000" cy="7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 dirty="0">
                <a:solidFill>
                  <a:schemeClr val="bg1"/>
                </a:solidFill>
              </a:rPr>
              <a:t>Implementation</a:t>
            </a:r>
            <a:r>
              <a:rPr lang="en" sz="3200" dirty="0">
                <a:solidFill>
                  <a:schemeClr val="bg1"/>
                </a:solidFill>
              </a:rPr>
              <a:t>:   forward/backward API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318901" y="4654967"/>
            <a:ext cx="2721599" cy="48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(x,y,z are scalars)</a:t>
            </a:r>
          </a:p>
        </p:txBody>
      </p:sp>
      <p:sp>
        <p:nvSpPr>
          <p:cNvPr id="925" name="Shape 925"/>
          <p:cNvSpPr/>
          <p:nvPr/>
        </p:nvSpPr>
        <p:spPr>
          <a:xfrm>
            <a:off x="1102126" y="2208967"/>
            <a:ext cx="548699" cy="7315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753781" y="1886507"/>
            <a:ext cx="428699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682681" y="2833425"/>
            <a:ext cx="499799" cy="3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1650824" y="257476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796375" y="1434233"/>
            <a:ext cx="334200" cy="3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812600" y="2982267"/>
            <a:ext cx="334200" cy="3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1862925" y="1943500"/>
            <a:ext cx="241800" cy="3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pic>
        <p:nvPicPr>
          <p:cNvPr id="932" name="Shape 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376" y="980366"/>
            <a:ext cx="6108575" cy="3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101" y="4834000"/>
            <a:ext cx="1244125" cy="1142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86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948"/>
            <a:ext cx="4097140" cy="37408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44" y="1037591"/>
            <a:ext cx="5130448" cy="20635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140" y="3219814"/>
            <a:ext cx="503065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42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/>
        </p:nvSpPr>
        <p:spPr>
          <a:xfrm>
            <a:off x="272200" y="83900"/>
            <a:ext cx="8367000" cy="7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 dirty="0">
                <a:solidFill>
                  <a:schemeClr val="bg1"/>
                </a:solidFill>
              </a:rPr>
              <a:t>Implementation</a:t>
            </a:r>
            <a:r>
              <a:rPr lang="en" sz="3200" dirty="0">
                <a:solidFill>
                  <a:schemeClr val="bg1"/>
                </a:solidFill>
              </a:rPr>
              <a:t>:   forward/backward API</a:t>
            </a:r>
          </a:p>
        </p:txBody>
      </p:sp>
      <p:pic>
        <p:nvPicPr>
          <p:cNvPr id="896" name="Shape 8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2876"/>
            <a:ext cx="3478695" cy="206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897" y="1012876"/>
            <a:ext cx="5523103" cy="4631583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 txBox="1"/>
          <p:nvPr/>
        </p:nvSpPr>
        <p:spPr>
          <a:xfrm>
            <a:off x="3391675" y="1175600"/>
            <a:ext cx="5375400" cy="5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Graph (or Net) object. </a:t>
            </a:r>
            <a:r>
              <a:rPr lang="en" sz="1800" i="1"/>
              <a:t>(Rough psuedo code)</a:t>
            </a:r>
          </a:p>
        </p:txBody>
      </p:sp>
    </p:spTree>
    <p:extLst>
      <p:ext uri="{BB962C8B-B14F-4D97-AF65-F5344CB8AC3E}">
        <p14:creationId xmlns:p14="http://schemas.microsoft.com/office/powerpoint/2010/main" val="231982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054706"/>
            <a:ext cx="8707120" cy="6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6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048980"/>
            <a:ext cx="8603615" cy="13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5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274025" y="143101"/>
            <a:ext cx="5010900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8" y="1689733"/>
            <a:ext cx="1495425" cy="66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950600"/>
            <a:ext cx="375000" cy="127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2535734"/>
            <a:ext cx="592800" cy="446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1" y="3398533"/>
            <a:ext cx="933599" cy="127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3" y="3397399"/>
            <a:ext cx="678299" cy="69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850457"/>
            <a:ext cx="622499" cy="62230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3" y="3202367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685682"/>
            <a:ext cx="4459824" cy="63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71900" y="2901500"/>
            <a:ext cx="622499" cy="622309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8" y="3202367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3472766"/>
            <a:ext cx="4766202" cy="967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1" y="4089000"/>
            <a:ext cx="622499" cy="59443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1" y="4683431"/>
            <a:ext cx="811199" cy="435222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1" y="2972857"/>
            <a:ext cx="469600" cy="49990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3" y="3202367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1" y="2931967"/>
            <a:ext cx="326999" cy="35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942413" y="2763867"/>
            <a:ext cx="1199099" cy="51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(scores)</a:t>
            </a:r>
          </a:p>
        </p:txBody>
      </p:sp>
    </p:spTree>
    <p:extLst>
      <p:ext uri="{BB962C8B-B14F-4D97-AF65-F5344CB8AC3E}">
        <p14:creationId xmlns:p14="http://schemas.microsoft.com/office/powerpoint/2010/main" val="34759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23" y="1272251"/>
            <a:ext cx="8646477" cy="25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7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8" y="1158832"/>
            <a:ext cx="8934132" cy="43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0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9" y="1089936"/>
            <a:ext cx="8964201" cy="43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361599"/>
            <a:ext cx="8413114" cy="41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254737"/>
            <a:ext cx="8865235" cy="43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16" y="1188720"/>
            <a:ext cx="8628844" cy="42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33048"/>
            <a:ext cx="8957310" cy="43780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596862"/>
            <a:ext cx="3074987" cy="8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105298"/>
            <a:ext cx="8811059" cy="43404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02" y="4543107"/>
            <a:ext cx="2733675" cy="1571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39" y="1727616"/>
            <a:ext cx="2422525" cy="7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7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/>
        </p:nvSpPr>
        <p:spPr>
          <a:xfrm>
            <a:off x="504850" y="197595"/>
            <a:ext cx="7266900" cy="74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Vectorized operations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191726" y="1521033"/>
            <a:ext cx="2040599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  <p:cxnSp>
        <p:nvCxnSpPr>
          <p:cNvPr id="1025" name="Shape 1025"/>
          <p:cNvCxnSpPr/>
          <p:nvPr/>
        </p:nvCxnSpPr>
        <p:spPr>
          <a:xfrm>
            <a:off x="2516251" y="29242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26" name="Shape 1026"/>
          <p:cNvCxnSpPr/>
          <p:nvPr/>
        </p:nvCxnSpPr>
        <p:spPr>
          <a:xfrm>
            <a:off x="2516251" y="31369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27" name="Shape 1027"/>
          <p:cNvCxnSpPr/>
          <p:nvPr/>
        </p:nvCxnSpPr>
        <p:spPr>
          <a:xfrm>
            <a:off x="2516251" y="32927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28" name="Shape 1028"/>
          <p:cNvCxnSpPr/>
          <p:nvPr/>
        </p:nvCxnSpPr>
        <p:spPr>
          <a:xfrm>
            <a:off x="2516251" y="34701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29" name="Shape 1029"/>
          <p:cNvCxnSpPr/>
          <p:nvPr/>
        </p:nvCxnSpPr>
        <p:spPr>
          <a:xfrm>
            <a:off x="2516251" y="36828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0" name="Shape 1030"/>
          <p:cNvCxnSpPr/>
          <p:nvPr/>
        </p:nvCxnSpPr>
        <p:spPr>
          <a:xfrm>
            <a:off x="2516251" y="38386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1" name="Shape 1031"/>
          <p:cNvSpPr txBox="1"/>
          <p:nvPr/>
        </p:nvSpPr>
        <p:spPr>
          <a:xfrm>
            <a:off x="705001" y="2871333"/>
            <a:ext cx="2430599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4096-d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input vector</a:t>
            </a:r>
          </a:p>
        </p:txBody>
      </p:sp>
      <p:cxnSp>
        <p:nvCxnSpPr>
          <p:cNvPr id="1032" name="Shape 1032"/>
          <p:cNvCxnSpPr/>
          <p:nvPr/>
        </p:nvCxnSpPr>
        <p:spPr>
          <a:xfrm>
            <a:off x="5233024" y="29242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3" name="Shape 1033"/>
          <p:cNvCxnSpPr/>
          <p:nvPr/>
        </p:nvCxnSpPr>
        <p:spPr>
          <a:xfrm>
            <a:off x="5233024" y="31369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4" name="Shape 1034"/>
          <p:cNvCxnSpPr/>
          <p:nvPr/>
        </p:nvCxnSpPr>
        <p:spPr>
          <a:xfrm>
            <a:off x="5233024" y="32927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5" name="Shape 1035"/>
          <p:cNvCxnSpPr/>
          <p:nvPr/>
        </p:nvCxnSpPr>
        <p:spPr>
          <a:xfrm>
            <a:off x="5233024" y="34701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6" name="Shape 1036"/>
          <p:cNvCxnSpPr/>
          <p:nvPr/>
        </p:nvCxnSpPr>
        <p:spPr>
          <a:xfrm>
            <a:off x="5233024" y="36828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7" name="Shape 1037"/>
          <p:cNvCxnSpPr/>
          <p:nvPr/>
        </p:nvCxnSpPr>
        <p:spPr>
          <a:xfrm>
            <a:off x="5233024" y="38386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8" name="Shape 1038"/>
          <p:cNvSpPr txBox="1"/>
          <p:nvPr/>
        </p:nvSpPr>
        <p:spPr>
          <a:xfrm>
            <a:off x="6292850" y="2871333"/>
            <a:ext cx="1887300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</a:t>
            </a:r>
          </a:p>
        </p:txBody>
      </p:sp>
    </p:spTree>
    <p:extLst>
      <p:ext uri="{BB962C8B-B14F-4D97-AF65-F5344CB8AC3E}">
        <p14:creationId xmlns:p14="http://schemas.microsoft.com/office/powerpoint/2010/main" val="73550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465907" y="176896"/>
            <a:ext cx="7266900" cy="74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Vectorized operations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6" y="1521033"/>
            <a:ext cx="2040599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1" y="29242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1" y="31369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1" y="32927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1" y="34701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1" y="36828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1" y="38386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705001" y="2871333"/>
            <a:ext cx="2430599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233024" y="29242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233024" y="31369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233024" y="32927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233024" y="34701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233024" y="36828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233024" y="38386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292850" y="2871333"/>
            <a:ext cx="1887300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6" y="4025634"/>
            <a:ext cx="2559899" cy="153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is the size of the Jacobian matrix?</a:t>
            </a: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623" y="1061599"/>
            <a:ext cx="2047875" cy="918867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6965035" y="1020429"/>
            <a:ext cx="467700" cy="960037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6737510" y="2045083"/>
            <a:ext cx="1823400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Jacobian matrix</a:t>
            </a:r>
          </a:p>
        </p:txBody>
      </p:sp>
    </p:spTree>
    <p:extLst>
      <p:ext uri="{BB962C8B-B14F-4D97-AF65-F5344CB8AC3E}">
        <p14:creationId xmlns:p14="http://schemas.microsoft.com/office/powerpoint/2010/main" val="425158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877751" y="-82193"/>
            <a:ext cx="4508099" cy="103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Convolutional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rot="10800000" flipH="1">
            <a:off x="2002751" y="180899"/>
            <a:ext cx="3383099" cy="2478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465169" y="2542919"/>
            <a:ext cx="2377799" cy="12019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input </a:t>
            </a:r>
            <a:r>
              <a:rPr lang="en" sz="2400" dirty="0" smtClean="0">
                <a:solidFill>
                  <a:srgbClr val="FF0000"/>
                </a:solidFill>
              </a:rPr>
              <a:t>image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weights</a:t>
            </a:r>
          </a:p>
        </p:txBody>
      </p:sp>
      <p:cxnSp>
        <p:nvCxnSpPr>
          <p:cNvPr id="112" name="Shape 112"/>
          <p:cNvCxnSpPr/>
          <p:nvPr/>
        </p:nvCxnSpPr>
        <p:spPr>
          <a:xfrm>
            <a:off x="2124938" y="4807158"/>
            <a:ext cx="3431137" cy="10072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1421075" y="4500368"/>
            <a:ext cx="2377799" cy="43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loss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94942" y="2388400"/>
            <a:ext cx="5907965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6" y="2138399"/>
            <a:ext cx="2632199" cy="13628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968199"/>
            <a:ext cx="2808600" cy="6596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6" y="3574434"/>
            <a:ext cx="2832599" cy="170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6" y="3872501"/>
            <a:ext cx="2816699" cy="425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5717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/>
        </p:nvSpPr>
        <p:spPr>
          <a:xfrm>
            <a:off x="3191726" y="1521033"/>
            <a:ext cx="2040599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/>
              <a:t>(elementwise)</a:t>
            </a:r>
          </a:p>
        </p:txBody>
      </p:sp>
      <p:cxnSp>
        <p:nvCxnSpPr>
          <p:cNvPr id="1070" name="Shape 1070"/>
          <p:cNvCxnSpPr/>
          <p:nvPr/>
        </p:nvCxnSpPr>
        <p:spPr>
          <a:xfrm>
            <a:off x="2516251" y="29242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2516251" y="31369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2" name="Shape 1072"/>
          <p:cNvCxnSpPr/>
          <p:nvPr/>
        </p:nvCxnSpPr>
        <p:spPr>
          <a:xfrm>
            <a:off x="2516251" y="32927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3" name="Shape 1073"/>
          <p:cNvCxnSpPr/>
          <p:nvPr/>
        </p:nvCxnSpPr>
        <p:spPr>
          <a:xfrm>
            <a:off x="2516251" y="34701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4" name="Shape 1074"/>
          <p:cNvCxnSpPr/>
          <p:nvPr/>
        </p:nvCxnSpPr>
        <p:spPr>
          <a:xfrm>
            <a:off x="2516251" y="36828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5" name="Shape 1075"/>
          <p:cNvCxnSpPr/>
          <p:nvPr/>
        </p:nvCxnSpPr>
        <p:spPr>
          <a:xfrm>
            <a:off x="2516251" y="38386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6" name="Shape 1076"/>
          <p:cNvSpPr txBox="1"/>
          <p:nvPr/>
        </p:nvSpPr>
        <p:spPr>
          <a:xfrm>
            <a:off x="705001" y="2871333"/>
            <a:ext cx="2430599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</a:t>
            </a:r>
          </a:p>
        </p:txBody>
      </p:sp>
      <p:cxnSp>
        <p:nvCxnSpPr>
          <p:cNvPr id="1077" name="Shape 1077"/>
          <p:cNvCxnSpPr/>
          <p:nvPr/>
        </p:nvCxnSpPr>
        <p:spPr>
          <a:xfrm>
            <a:off x="5233024" y="29242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8" name="Shape 1078"/>
          <p:cNvCxnSpPr/>
          <p:nvPr/>
        </p:nvCxnSpPr>
        <p:spPr>
          <a:xfrm>
            <a:off x="5233024" y="31369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9" name="Shape 1079"/>
          <p:cNvCxnSpPr/>
          <p:nvPr/>
        </p:nvCxnSpPr>
        <p:spPr>
          <a:xfrm>
            <a:off x="5233024" y="32927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0" name="Shape 1080"/>
          <p:cNvCxnSpPr/>
          <p:nvPr/>
        </p:nvCxnSpPr>
        <p:spPr>
          <a:xfrm>
            <a:off x="5233024" y="34701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1" name="Shape 1081"/>
          <p:cNvCxnSpPr/>
          <p:nvPr/>
        </p:nvCxnSpPr>
        <p:spPr>
          <a:xfrm>
            <a:off x="5233024" y="36828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2" name="Shape 1082"/>
          <p:cNvCxnSpPr/>
          <p:nvPr/>
        </p:nvCxnSpPr>
        <p:spPr>
          <a:xfrm>
            <a:off x="5233024" y="38386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83" name="Shape 1083"/>
          <p:cNvSpPr txBox="1"/>
          <p:nvPr/>
        </p:nvSpPr>
        <p:spPr>
          <a:xfrm>
            <a:off x="6292850" y="2871333"/>
            <a:ext cx="1887300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output vector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327076" y="4025634"/>
            <a:ext cx="2559899" cy="153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is the size of the Jacobian matrix?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[4096 x 4096!]</a:t>
            </a:r>
          </a:p>
        </p:txBody>
      </p:sp>
      <p:sp>
        <p:nvSpPr>
          <p:cNvPr id="1085" name="Shape 1085"/>
          <p:cNvSpPr txBox="1"/>
          <p:nvPr/>
        </p:nvSpPr>
        <p:spPr>
          <a:xfrm>
            <a:off x="6163370" y="3560750"/>
            <a:ext cx="2559899" cy="153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Q2: what does it look like?</a:t>
            </a:r>
          </a:p>
        </p:txBody>
      </p:sp>
      <p:sp>
        <p:nvSpPr>
          <p:cNvPr id="1086" name="Shape 1086"/>
          <p:cNvSpPr txBox="1"/>
          <p:nvPr/>
        </p:nvSpPr>
        <p:spPr>
          <a:xfrm>
            <a:off x="504850" y="218067"/>
            <a:ext cx="7266900" cy="74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Vectorized operations</a:t>
            </a:r>
          </a:p>
        </p:txBody>
      </p:sp>
      <p:pic>
        <p:nvPicPr>
          <p:cNvPr id="1087" name="Shape 10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150" y="1133060"/>
            <a:ext cx="2047875" cy="88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/>
          <p:nvPr/>
        </p:nvSpPr>
        <p:spPr>
          <a:xfrm>
            <a:off x="7087562" y="1053547"/>
            <a:ext cx="467700" cy="929401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9" name="Shape 1089"/>
          <p:cNvSpPr txBox="1"/>
          <p:nvPr/>
        </p:nvSpPr>
        <p:spPr>
          <a:xfrm>
            <a:off x="6860037" y="2085582"/>
            <a:ext cx="1823400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Jacobian matrix</a:t>
            </a:r>
          </a:p>
        </p:txBody>
      </p:sp>
      <p:sp>
        <p:nvSpPr>
          <p:cNvPr id="1090" name="Shape 1090"/>
          <p:cNvSpPr/>
          <p:nvPr/>
        </p:nvSpPr>
        <p:spPr>
          <a:xfrm>
            <a:off x="3191726" y="1521033"/>
            <a:ext cx="2040599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  <p:pic>
        <p:nvPicPr>
          <p:cNvPr id="25" name="Picture 2" descr="图像算法：梯度vs Jacobian矩阵vs Hessian矩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304" y="4614820"/>
            <a:ext cx="4255696" cy="21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07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2976201" y="1872500"/>
            <a:ext cx="3494699" cy="3446766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16" name="Shape 416"/>
          <p:cNvCxnSpPr/>
          <p:nvPr/>
        </p:nvCxnSpPr>
        <p:spPr>
          <a:xfrm rot="10800000" flipH="1">
            <a:off x="640607" y="4136294"/>
            <a:ext cx="2409900" cy="108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917875" y="1572923"/>
            <a:ext cx="2194200" cy="12447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 flipV="1">
            <a:off x="6470900" y="3575407"/>
            <a:ext cx="2108021" cy="20476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62" y="1266297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1" name="Shape 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697" y="3043575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2" name="Shape 422"/>
          <p:cNvSpPr txBox="1"/>
          <p:nvPr/>
        </p:nvSpPr>
        <p:spPr>
          <a:xfrm>
            <a:off x="640607" y="145400"/>
            <a:ext cx="7330576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G</a:t>
            </a:r>
            <a:r>
              <a:rPr lang="en" sz="3200" dirty="0" smtClean="0">
                <a:solidFill>
                  <a:schemeClr val="bg1"/>
                </a:solidFill>
              </a:rPr>
              <a:t>radients for vector data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10" name="Shape 4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4462" y="2817722"/>
            <a:ext cx="485775" cy="7199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" name="Shape 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2563" y="3760342"/>
            <a:ext cx="409575" cy="7651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Shape 438"/>
          <p:cNvSpPr txBox="1"/>
          <p:nvPr/>
        </p:nvSpPr>
        <p:spPr>
          <a:xfrm>
            <a:off x="3770237" y="4241072"/>
            <a:ext cx="2114400" cy="76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13" name="Shape 4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6813" y="3998403"/>
            <a:ext cx="514350" cy="73577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Shape 457"/>
          <p:cNvSpPr txBox="1"/>
          <p:nvPr/>
        </p:nvSpPr>
        <p:spPr>
          <a:xfrm>
            <a:off x="6386284" y="4753095"/>
            <a:ext cx="1866321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cxnSp>
        <p:nvCxnSpPr>
          <p:cNvPr id="15" name="Shape 455"/>
          <p:cNvCxnSpPr/>
          <p:nvPr/>
        </p:nvCxnSpPr>
        <p:spPr>
          <a:xfrm rot="10800000">
            <a:off x="6470900" y="3871557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7" name="Shape 4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718784">
            <a:off x="576705" y="2433374"/>
            <a:ext cx="2019300" cy="8181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478"/>
          <p:cNvSpPr/>
          <p:nvPr/>
        </p:nvSpPr>
        <p:spPr>
          <a:xfrm rot="1781999">
            <a:off x="592836" y="2069958"/>
            <a:ext cx="590335" cy="81672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479"/>
          <p:cNvCxnSpPr/>
          <p:nvPr/>
        </p:nvCxnSpPr>
        <p:spPr>
          <a:xfrm flipH="1" flipV="1">
            <a:off x="702175" y="1793125"/>
            <a:ext cx="2278500" cy="126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" name="Shape 4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4049" y="4198820"/>
            <a:ext cx="295275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Shape 5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20119647">
            <a:off x="1243132" y="4824295"/>
            <a:ext cx="2009775" cy="77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502"/>
          <p:cNvSpPr/>
          <p:nvPr/>
        </p:nvSpPr>
        <p:spPr>
          <a:xfrm rot="20199000">
            <a:off x="1310313" y="5099191"/>
            <a:ext cx="590216" cy="81245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504"/>
          <p:cNvCxnSpPr/>
          <p:nvPr/>
        </p:nvCxnSpPr>
        <p:spPr>
          <a:xfrm flipH="1">
            <a:off x="725875" y="4322667"/>
            <a:ext cx="2386200" cy="10407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011"/>
          <p:cNvSpPr txBox="1"/>
          <p:nvPr/>
        </p:nvSpPr>
        <p:spPr>
          <a:xfrm>
            <a:off x="4982344" y="866946"/>
            <a:ext cx="4244261" cy="10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This is now the </a:t>
            </a:r>
            <a:r>
              <a:rPr lang="en" sz="2000" b="1" dirty="0">
                <a:solidFill>
                  <a:srgbClr val="0000FF"/>
                </a:solidFill>
              </a:rPr>
              <a:t>Jacobian matrix</a:t>
            </a:r>
            <a:r>
              <a:rPr lang="en" sz="2000" dirty="0">
                <a:solidFill>
                  <a:srgbClr val="0000FF"/>
                </a:solidFill>
              </a:rPr>
              <a:t> (derivative of each element of z w.r.t. each element of x)</a:t>
            </a:r>
          </a:p>
        </p:txBody>
      </p:sp>
      <p:sp>
        <p:nvSpPr>
          <p:cNvPr id="25" name="Shape 1012"/>
          <p:cNvSpPr txBox="1"/>
          <p:nvPr/>
        </p:nvSpPr>
        <p:spPr>
          <a:xfrm>
            <a:off x="1918975" y="1135614"/>
            <a:ext cx="3209302" cy="10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(x,y,z are now vectors)</a:t>
            </a:r>
          </a:p>
        </p:txBody>
      </p:sp>
      <p:cxnSp>
        <p:nvCxnSpPr>
          <p:cNvPr id="26" name="Shape 1010"/>
          <p:cNvCxnSpPr/>
          <p:nvPr/>
        </p:nvCxnSpPr>
        <p:spPr>
          <a:xfrm flipH="1">
            <a:off x="3770237" y="1977360"/>
            <a:ext cx="2242937" cy="1001924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文本框 1"/>
          <p:cNvSpPr txBox="1"/>
          <p:nvPr/>
        </p:nvSpPr>
        <p:spPr>
          <a:xfrm>
            <a:off x="2266520" y="20553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Dx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33143" y="40471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Dy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8040228" y="29792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Dz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360643" y="275747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Dx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Dz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360643" y="389732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Dy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Dz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03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4"/>
          <p:cNvSpPr/>
          <p:nvPr/>
        </p:nvSpPr>
        <p:spPr>
          <a:xfrm>
            <a:off x="3382868" y="1645920"/>
            <a:ext cx="2040599" cy="160425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  <p:cxnSp>
        <p:nvCxnSpPr>
          <p:cNvPr id="3" name="Shape 1025"/>
          <p:cNvCxnSpPr/>
          <p:nvPr/>
        </p:nvCxnSpPr>
        <p:spPr>
          <a:xfrm>
            <a:off x="2707393" y="198954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" name="Shape 1027"/>
          <p:cNvCxnSpPr/>
          <p:nvPr/>
        </p:nvCxnSpPr>
        <p:spPr>
          <a:xfrm>
            <a:off x="2707393" y="235804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" name="Shape 1029"/>
          <p:cNvCxnSpPr/>
          <p:nvPr/>
        </p:nvCxnSpPr>
        <p:spPr>
          <a:xfrm>
            <a:off x="2707393" y="274816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1030"/>
          <p:cNvCxnSpPr/>
          <p:nvPr/>
        </p:nvCxnSpPr>
        <p:spPr>
          <a:xfrm>
            <a:off x="2707393" y="30766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" name="Shape 1032"/>
          <p:cNvCxnSpPr/>
          <p:nvPr/>
        </p:nvCxnSpPr>
        <p:spPr>
          <a:xfrm>
            <a:off x="5424166" y="198954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19" name="组合 18"/>
          <p:cNvGrpSpPr/>
          <p:nvPr/>
        </p:nvGrpSpPr>
        <p:grpSpPr>
          <a:xfrm>
            <a:off x="5423467" y="2358047"/>
            <a:ext cx="676298" cy="718641"/>
            <a:chOff x="5232325" y="3292767"/>
            <a:chExt cx="676298" cy="718641"/>
          </a:xfrm>
        </p:grpSpPr>
        <p:cxnSp>
          <p:nvCxnSpPr>
            <p:cNvPr id="12" name="Shape 1034"/>
            <p:cNvCxnSpPr/>
            <p:nvPr/>
          </p:nvCxnSpPr>
          <p:spPr>
            <a:xfrm>
              <a:off x="5233024" y="3292767"/>
              <a:ext cx="67559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4" name="Shape 1036"/>
            <p:cNvCxnSpPr/>
            <p:nvPr/>
          </p:nvCxnSpPr>
          <p:spPr>
            <a:xfrm>
              <a:off x="5233024" y="3682888"/>
              <a:ext cx="67559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5" name="Shape 1037"/>
            <p:cNvCxnSpPr/>
            <p:nvPr/>
          </p:nvCxnSpPr>
          <p:spPr>
            <a:xfrm>
              <a:off x="5232325" y="4011408"/>
              <a:ext cx="67559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17" name="文本框 16"/>
          <p:cNvSpPr txBox="1"/>
          <p:nvPr/>
        </p:nvSpPr>
        <p:spPr>
          <a:xfrm>
            <a:off x="2050422" y="1989547"/>
            <a:ext cx="518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[1]</a:t>
            </a:r>
          </a:p>
          <a:p>
            <a:r>
              <a:rPr lang="en-US" altLang="zh-CN" dirty="0" smtClean="0"/>
              <a:t>[-2]</a:t>
            </a:r>
          </a:p>
          <a:p>
            <a:r>
              <a:rPr lang="en-US" altLang="zh-CN" dirty="0" smtClean="0"/>
              <a:t>[3]</a:t>
            </a:r>
          </a:p>
          <a:p>
            <a:r>
              <a:rPr lang="en-US" altLang="zh-CN" dirty="0" smtClean="0"/>
              <a:t>[-1]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8942" y="1920148"/>
            <a:ext cx="441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[1]</a:t>
            </a:r>
          </a:p>
          <a:p>
            <a:r>
              <a:rPr lang="en-US" altLang="zh-CN" dirty="0" smtClean="0"/>
              <a:t>[0]</a:t>
            </a:r>
          </a:p>
          <a:p>
            <a:r>
              <a:rPr lang="en-US" altLang="zh-CN" dirty="0" smtClean="0"/>
              <a:t>[3]</a:t>
            </a:r>
          </a:p>
          <a:p>
            <a:r>
              <a:rPr lang="en-US" altLang="zh-CN" dirty="0" smtClean="0"/>
              <a:t>[0]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6540088" y="3779384"/>
            <a:ext cx="1136375" cy="1569661"/>
            <a:chOff x="6540088" y="3779384"/>
            <a:chExt cx="1136375" cy="1569661"/>
          </a:xfrm>
        </p:grpSpPr>
        <p:grpSp>
          <p:nvGrpSpPr>
            <p:cNvPr id="25" name="组合 24"/>
            <p:cNvGrpSpPr/>
            <p:nvPr/>
          </p:nvGrpSpPr>
          <p:grpSpPr>
            <a:xfrm>
              <a:off x="6982289" y="4184898"/>
              <a:ext cx="694174" cy="1033601"/>
              <a:chOff x="6982289" y="4184898"/>
              <a:chExt cx="694174" cy="1033601"/>
            </a:xfrm>
          </p:grpSpPr>
          <p:grpSp>
            <p:nvGrpSpPr>
              <p:cNvPr id="20" name="组合 19"/>
              <p:cNvGrpSpPr/>
              <p:nvPr/>
            </p:nvGrpSpPr>
            <p:grpSpPr>
              <a:xfrm rot="10800000">
                <a:off x="7000165" y="4184898"/>
                <a:ext cx="676298" cy="718641"/>
                <a:chOff x="5232325" y="3292767"/>
                <a:chExt cx="676298" cy="718641"/>
              </a:xfrm>
            </p:grpSpPr>
            <p:cxnSp>
              <p:nvCxnSpPr>
                <p:cNvPr id="21" name="Shape 1034"/>
                <p:cNvCxnSpPr/>
                <p:nvPr/>
              </p:nvCxnSpPr>
              <p:spPr>
                <a:xfrm>
                  <a:off x="5233024" y="3292767"/>
                  <a:ext cx="6755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2" name="Shape 1036"/>
                <p:cNvCxnSpPr/>
                <p:nvPr/>
              </p:nvCxnSpPr>
              <p:spPr>
                <a:xfrm>
                  <a:off x="5233024" y="3682888"/>
                  <a:ext cx="6755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3" name="Shape 1037"/>
                <p:cNvCxnSpPr/>
                <p:nvPr/>
              </p:nvCxnSpPr>
              <p:spPr>
                <a:xfrm>
                  <a:off x="5232325" y="4011408"/>
                  <a:ext cx="6755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</p:grpSp>
          <p:cxnSp>
            <p:nvCxnSpPr>
              <p:cNvPr id="24" name="Shape 1034"/>
              <p:cNvCxnSpPr/>
              <p:nvPr/>
            </p:nvCxnSpPr>
            <p:spPr>
              <a:xfrm rot="10800000">
                <a:off x="6982289" y="5218499"/>
                <a:ext cx="67559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  <p:sp>
          <p:nvSpPr>
            <p:cNvPr id="26" name="文本框 25"/>
            <p:cNvSpPr txBox="1"/>
            <p:nvPr/>
          </p:nvSpPr>
          <p:spPr>
            <a:xfrm>
              <a:off x="6649260" y="3779384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dL</a:t>
              </a:r>
              <a:r>
                <a:rPr lang="en-US" altLang="zh-CN" dirty="0" smtClean="0"/>
                <a:t>/</a:t>
              </a:r>
              <a:r>
                <a:rPr lang="en-US" altLang="zh-CN" dirty="0" err="1" smtClean="0"/>
                <a:t>dy</a:t>
              </a:r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540088" y="4148716"/>
              <a:ext cx="5180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[4]</a:t>
              </a:r>
            </a:p>
            <a:p>
              <a:r>
                <a:rPr lang="en-US" altLang="zh-CN" dirty="0" smtClean="0"/>
                <a:t>[-1]</a:t>
              </a:r>
            </a:p>
            <a:p>
              <a:r>
                <a:rPr lang="en-US" altLang="zh-CN" dirty="0" smtClean="0"/>
                <a:t>[6]</a:t>
              </a:r>
            </a:p>
            <a:p>
              <a:r>
                <a:rPr lang="en-US" altLang="zh-CN" dirty="0" smtClean="0"/>
                <a:t>[9]</a:t>
              </a:r>
              <a:endParaRPr lang="zh-CN" altLang="en-US" dirty="0"/>
            </a:p>
          </p:txBody>
        </p:sp>
      </p:grpSp>
      <p:sp>
        <p:nvSpPr>
          <p:cNvPr id="30" name="Shape 1031"/>
          <p:cNvSpPr txBox="1"/>
          <p:nvPr/>
        </p:nvSpPr>
        <p:spPr>
          <a:xfrm>
            <a:off x="1760391" y="1139093"/>
            <a:ext cx="2430599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 smtClean="0"/>
              <a:t>4-d </a:t>
            </a:r>
            <a:endParaRPr lang="en" sz="2000" dirty="0"/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input </a:t>
            </a:r>
            <a:r>
              <a:rPr lang="en" sz="2000" dirty="0" smtClean="0"/>
              <a:t>vector x</a:t>
            </a:r>
            <a:endParaRPr lang="e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144705" y="4053595"/>
                <a:ext cx="1431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05" y="4053595"/>
                <a:ext cx="14311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144704" y="4306874"/>
                <a:ext cx="1431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1" i="0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04" y="4306874"/>
                <a:ext cx="14311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164193" y="4638945"/>
                <a:ext cx="1450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0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193" y="4638945"/>
                <a:ext cx="1450397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139894" y="4971016"/>
                <a:ext cx="1440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894" y="4971016"/>
                <a:ext cx="1440779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Shape 1063"/>
          <p:cNvSpPr txBox="1"/>
          <p:nvPr/>
        </p:nvSpPr>
        <p:spPr>
          <a:xfrm>
            <a:off x="3977691" y="3590311"/>
            <a:ext cx="1823400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Jacobian matrix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194051" y="3718045"/>
            <a:ext cx="748923" cy="1465992"/>
            <a:chOff x="2194051" y="3718045"/>
            <a:chExt cx="748923" cy="1465992"/>
          </a:xfrm>
        </p:grpSpPr>
        <p:sp>
          <p:nvSpPr>
            <p:cNvPr id="37" name="文本框 36"/>
            <p:cNvSpPr txBox="1"/>
            <p:nvPr/>
          </p:nvSpPr>
          <p:spPr>
            <a:xfrm>
              <a:off x="2309467" y="3983708"/>
              <a:ext cx="4411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[4]</a:t>
              </a:r>
            </a:p>
            <a:p>
              <a:r>
                <a:rPr lang="en-US" altLang="zh-CN" dirty="0" smtClean="0"/>
                <a:t>[0]</a:t>
              </a:r>
            </a:p>
            <a:p>
              <a:r>
                <a:rPr lang="en-US" altLang="zh-CN" dirty="0" smtClean="0"/>
                <a:t>[6]</a:t>
              </a:r>
            </a:p>
            <a:p>
              <a:r>
                <a:rPr lang="en-US" altLang="zh-CN" dirty="0" smtClean="0"/>
                <a:t>[0]</a:t>
              </a:r>
              <a:endParaRPr lang="zh-CN" altLang="en-US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194051" y="3718045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dL</a:t>
              </a:r>
              <a:r>
                <a:rPr lang="en-US" altLang="zh-CN" dirty="0" smtClean="0"/>
                <a:t>/dx</a:t>
              </a:r>
              <a:endParaRPr lang="zh-CN" altLang="en-US" dirty="0"/>
            </a:p>
          </p:txBody>
        </p:sp>
      </p:grpSp>
      <p:sp>
        <p:nvSpPr>
          <p:cNvPr id="32" name="Shape 422"/>
          <p:cNvSpPr txBox="1"/>
          <p:nvPr/>
        </p:nvSpPr>
        <p:spPr>
          <a:xfrm>
            <a:off x="640607" y="145400"/>
            <a:ext cx="7330576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G</a:t>
            </a:r>
            <a:r>
              <a:rPr lang="en" sz="3200" dirty="0" smtClean="0">
                <a:solidFill>
                  <a:schemeClr val="bg1"/>
                </a:solidFill>
              </a:rPr>
              <a:t>radients for vector data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3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/>
        </p:nvSpPr>
        <p:spPr>
          <a:xfrm>
            <a:off x="3191726" y="1521033"/>
            <a:ext cx="2040599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/>
              <a:t>(elementwise)</a:t>
            </a:r>
          </a:p>
        </p:txBody>
      </p:sp>
      <p:cxnSp>
        <p:nvCxnSpPr>
          <p:cNvPr id="1097" name="Shape 1097"/>
          <p:cNvCxnSpPr/>
          <p:nvPr/>
        </p:nvCxnSpPr>
        <p:spPr>
          <a:xfrm>
            <a:off x="2516251" y="29242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8" name="Shape 1098"/>
          <p:cNvCxnSpPr/>
          <p:nvPr/>
        </p:nvCxnSpPr>
        <p:spPr>
          <a:xfrm>
            <a:off x="2516251" y="31369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9" name="Shape 1099"/>
          <p:cNvCxnSpPr/>
          <p:nvPr/>
        </p:nvCxnSpPr>
        <p:spPr>
          <a:xfrm>
            <a:off x="2516251" y="32927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0" name="Shape 1100"/>
          <p:cNvCxnSpPr/>
          <p:nvPr/>
        </p:nvCxnSpPr>
        <p:spPr>
          <a:xfrm>
            <a:off x="2516251" y="34701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1" name="Shape 1101"/>
          <p:cNvCxnSpPr/>
          <p:nvPr/>
        </p:nvCxnSpPr>
        <p:spPr>
          <a:xfrm>
            <a:off x="2516251" y="36828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2" name="Shape 1102"/>
          <p:cNvCxnSpPr/>
          <p:nvPr/>
        </p:nvCxnSpPr>
        <p:spPr>
          <a:xfrm>
            <a:off x="2516251" y="38386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03" name="Shape 1103"/>
          <p:cNvSpPr txBox="1"/>
          <p:nvPr/>
        </p:nvSpPr>
        <p:spPr>
          <a:xfrm>
            <a:off x="705001" y="2871333"/>
            <a:ext cx="2430599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vectors</a:t>
            </a:r>
          </a:p>
        </p:txBody>
      </p:sp>
      <p:cxnSp>
        <p:nvCxnSpPr>
          <p:cNvPr id="1104" name="Shape 1104"/>
          <p:cNvCxnSpPr/>
          <p:nvPr/>
        </p:nvCxnSpPr>
        <p:spPr>
          <a:xfrm>
            <a:off x="5233024" y="29242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5" name="Shape 1105"/>
          <p:cNvCxnSpPr/>
          <p:nvPr/>
        </p:nvCxnSpPr>
        <p:spPr>
          <a:xfrm>
            <a:off x="5233024" y="31369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6" name="Shape 1106"/>
          <p:cNvCxnSpPr/>
          <p:nvPr/>
        </p:nvCxnSpPr>
        <p:spPr>
          <a:xfrm>
            <a:off x="5233024" y="3292767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7" name="Shape 1107"/>
          <p:cNvCxnSpPr/>
          <p:nvPr/>
        </p:nvCxnSpPr>
        <p:spPr>
          <a:xfrm>
            <a:off x="5233024" y="34701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8" name="Shape 1108"/>
          <p:cNvCxnSpPr/>
          <p:nvPr/>
        </p:nvCxnSpPr>
        <p:spPr>
          <a:xfrm>
            <a:off x="5233024" y="36828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9" name="Shape 1109"/>
          <p:cNvCxnSpPr/>
          <p:nvPr/>
        </p:nvCxnSpPr>
        <p:spPr>
          <a:xfrm>
            <a:off x="5233024" y="383868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0" name="Shape 1110"/>
          <p:cNvSpPr txBox="1"/>
          <p:nvPr/>
        </p:nvSpPr>
        <p:spPr>
          <a:xfrm>
            <a:off x="6292850" y="2871333"/>
            <a:ext cx="1887300" cy="6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vectors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145175" y="1415301"/>
            <a:ext cx="2970300" cy="86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in practice we process an entire minibatch (e.g. 100) of examples at one time: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355525" y="4361067"/>
            <a:ext cx="2510100" cy="15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4" name="Shape 1114"/>
          <p:cNvSpPr txBox="1"/>
          <p:nvPr/>
        </p:nvSpPr>
        <p:spPr>
          <a:xfrm>
            <a:off x="5278951" y="4103315"/>
            <a:ext cx="3860999" cy="17508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i.e. Jacobian would technically be 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[409,600 x 409,600] matrix </a:t>
            </a:r>
            <a:r>
              <a:rPr lang="en" sz="1800" dirty="0" smtClean="0">
                <a:solidFill>
                  <a:srgbClr val="0000FF"/>
                </a:solidFill>
              </a:rPr>
              <a:t>:\</a:t>
            </a:r>
          </a:p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Why don’t we compute it that way?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1115" name="Shape 1115"/>
          <p:cNvSpPr/>
          <p:nvPr/>
        </p:nvSpPr>
        <p:spPr>
          <a:xfrm>
            <a:off x="3191726" y="1521033"/>
            <a:ext cx="2040599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  <p:sp>
        <p:nvSpPr>
          <p:cNvPr id="22" name="Shape 1111"/>
          <p:cNvSpPr txBox="1"/>
          <p:nvPr/>
        </p:nvSpPr>
        <p:spPr>
          <a:xfrm>
            <a:off x="504850" y="218067"/>
            <a:ext cx="7266900" cy="74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vectorized </a:t>
            </a:r>
            <a:r>
              <a:rPr lang="en" sz="3200" dirty="0">
                <a:solidFill>
                  <a:schemeClr val="bg1"/>
                </a:solidFill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7963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208160"/>
            <a:ext cx="8555990" cy="21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362500"/>
            <a:ext cx="8463914" cy="29310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809" y="3660457"/>
            <a:ext cx="4462823" cy="2252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7" y="4576494"/>
            <a:ext cx="2510462" cy="74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362500"/>
            <a:ext cx="8463914" cy="2931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99" y="3867150"/>
            <a:ext cx="2329840" cy="13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2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362500"/>
            <a:ext cx="8463914" cy="29310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242" y="3823677"/>
            <a:ext cx="3090374" cy="13546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81563" y="5392615"/>
            <a:ext cx="356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y11=x11*w11+x12*w21+x13*w31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48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362500"/>
            <a:ext cx="8463914" cy="2931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69" y="3845950"/>
            <a:ext cx="3196493" cy="11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362500"/>
            <a:ext cx="8463914" cy="2931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308" y="3959131"/>
            <a:ext cx="3501293" cy="14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42067"/>
            <a:ext cx="2847975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290551" y="1795333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-2, y = 5, z = -4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301050" y="974172"/>
            <a:ext cx="4510700" cy="2742299"/>
            <a:chOff x="4505950" y="206233"/>
            <a:chExt cx="4510700" cy="2742299"/>
          </a:xfrm>
        </p:grpSpPr>
        <p:pic>
          <p:nvPicPr>
            <p:cNvPr id="160" name="Shape 1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5950" y="206233"/>
              <a:ext cx="4510700" cy="274229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161" name="Shape 161"/>
            <p:cNvSpPr/>
            <p:nvPr/>
          </p:nvSpPr>
          <p:spPr>
            <a:xfrm>
              <a:off x="4702050" y="608000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4774675" y="1619733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6642550" y="1142067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8470575" y="1866567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702050" y="2682567"/>
              <a:ext cx="375000" cy="21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6434301" y="690333"/>
              <a:ext cx="244199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</a:t>
            </a:r>
            <a:r>
              <a:rPr lang="en" sz="3200" dirty="0">
                <a:solidFill>
                  <a:schemeClr val="bg1"/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86514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294" y="3954315"/>
            <a:ext cx="3468565" cy="20025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1362500"/>
            <a:ext cx="8463914" cy="293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93" y="1197181"/>
            <a:ext cx="8463914" cy="29310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966" y="3653204"/>
            <a:ext cx="2585370" cy="148150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9446" y="460326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3*2+2*3+1*(-3)+(-1)*9=0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4511" y="34685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1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52" y="4118708"/>
            <a:ext cx="2581658" cy="14762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24" y="1190561"/>
            <a:ext cx="8463914" cy="29310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2424" y="3749376"/>
            <a:ext cx="518091" cy="369332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-30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098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-blog.csdn.net/20180827170344271?watermark/2/text/aHR0cHM6Ly9ibG9nLmNzZG4ubmV0L3dlaXhpbl80MjEzNzcwMA==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35" y="2586355"/>
            <a:ext cx="6096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19601" y="141224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tensor</a:t>
            </a:r>
            <a:endParaRPr lang="zh-CN" altLang="en-US" dirty="0"/>
          </a:p>
        </p:txBody>
      </p:sp>
      <p:sp>
        <p:nvSpPr>
          <p:cNvPr id="4" name="Shape 1111"/>
          <p:cNvSpPr txBox="1"/>
          <p:nvPr/>
        </p:nvSpPr>
        <p:spPr>
          <a:xfrm>
            <a:off x="504850" y="218067"/>
            <a:ext cx="7266900" cy="74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tensor </a:t>
            </a:r>
            <a:r>
              <a:rPr lang="en" sz="3200" dirty="0">
                <a:solidFill>
                  <a:schemeClr val="bg1"/>
                </a:solidFill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9646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11"/>
          <p:cNvSpPr txBox="1"/>
          <p:nvPr/>
        </p:nvSpPr>
        <p:spPr>
          <a:xfrm>
            <a:off x="504850" y="218067"/>
            <a:ext cx="7266900" cy="74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tensor </a:t>
            </a:r>
            <a:r>
              <a:rPr lang="en" sz="3200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3" name="Shape 415"/>
          <p:cNvSpPr/>
          <p:nvPr/>
        </p:nvSpPr>
        <p:spPr>
          <a:xfrm>
            <a:off x="2926114" y="1977360"/>
            <a:ext cx="3494699" cy="3446766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dirty="0"/>
              <a:t>f</a:t>
            </a:r>
          </a:p>
        </p:txBody>
      </p:sp>
      <p:cxnSp>
        <p:nvCxnSpPr>
          <p:cNvPr id="4" name="Shape 416"/>
          <p:cNvCxnSpPr/>
          <p:nvPr/>
        </p:nvCxnSpPr>
        <p:spPr>
          <a:xfrm rot="10800000" flipH="1">
            <a:off x="640607" y="4136294"/>
            <a:ext cx="2409900" cy="108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" name="Shape 417"/>
          <p:cNvCxnSpPr/>
          <p:nvPr/>
        </p:nvCxnSpPr>
        <p:spPr>
          <a:xfrm>
            <a:off x="917875" y="1572923"/>
            <a:ext cx="2194200" cy="12447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" name="Shape 418"/>
          <p:cNvCxnSpPr>
            <a:stCxn id="3" idx="6"/>
          </p:cNvCxnSpPr>
          <p:nvPr/>
        </p:nvCxnSpPr>
        <p:spPr>
          <a:xfrm flipV="1">
            <a:off x="6420813" y="3680267"/>
            <a:ext cx="2108021" cy="20476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7" name="Shape 4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362" y="1266297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697" y="3043575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049" y="4198820"/>
            <a:ext cx="295275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" name="Shape 1012"/>
          <p:cNvSpPr txBox="1"/>
          <p:nvPr/>
        </p:nvSpPr>
        <p:spPr>
          <a:xfrm>
            <a:off x="1918975" y="1135614"/>
            <a:ext cx="3209302" cy="10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(x,y,z are now </a:t>
            </a:r>
            <a:r>
              <a:rPr lang="en" sz="2000" dirty="0" smtClean="0">
                <a:solidFill>
                  <a:srgbClr val="0000FF"/>
                </a:solidFill>
              </a:rPr>
              <a:t>tensor)</a:t>
            </a:r>
            <a:endParaRPr lang="en" sz="2000" dirty="0">
              <a:solidFill>
                <a:srgbClr val="0000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66520" y="20553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Dx</a:t>
            </a:r>
            <a:r>
              <a:rPr lang="en-US" altLang="zh-CN" dirty="0" smtClean="0"/>
              <a:t>*</a:t>
            </a:r>
            <a:r>
              <a:rPr lang="en-US" altLang="zh-CN" dirty="0" err="1"/>
              <a:t>M</a:t>
            </a:r>
            <a:r>
              <a:rPr lang="en-US" altLang="zh-CN" dirty="0" err="1" smtClean="0"/>
              <a:t>x</a:t>
            </a:r>
            <a:endParaRPr lang="en-US" altLang="zh-CN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1933143" y="404712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Dy</a:t>
            </a:r>
            <a:r>
              <a:rPr lang="en-US" altLang="zh-CN" dirty="0" smtClean="0"/>
              <a:t>*My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040228" y="297928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Dz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Mx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8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11"/>
          <p:cNvSpPr txBox="1"/>
          <p:nvPr/>
        </p:nvSpPr>
        <p:spPr>
          <a:xfrm>
            <a:off x="504850" y="218067"/>
            <a:ext cx="7266900" cy="74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tensor </a:t>
            </a:r>
            <a:r>
              <a:rPr lang="en" sz="3200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3" name="Shape 415"/>
          <p:cNvSpPr/>
          <p:nvPr/>
        </p:nvSpPr>
        <p:spPr>
          <a:xfrm>
            <a:off x="2976201" y="1872500"/>
            <a:ext cx="3494699" cy="3446766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" name="Shape 416"/>
          <p:cNvCxnSpPr/>
          <p:nvPr/>
        </p:nvCxnSpPr>
        <p:spPr>
          <a:xfrm rot="10800000" flipH="1">
            <a:off x="640607" y="4136294"/>
            <a:ext cx="2409900" cy="108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" name="Shape 417"/>
          <p:cNvCxnSpPr/>
          <p:nvPr/>
        </p:nvCxnSpPr>
        <p:spPr>
          <a:xfrm>
            <a:off x="917875" y="1572923"/>
            <a:ext cx="2194200" cy="12447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" name="Shape 418"/>
          <p:cNvCxnSpPr>
            <a:stCxn id="3" idx="6"/>
          </p:cNvCxnSpPr>
          <p:nvPr/>
        </p:nvCxnSpPr>
        <p:spPr>
          <a:xfrm flipV="1">
            <a:off x="6470900" y="3575407"/>
            <a:ext cx="2108021" cy="20476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7" name="Shape 4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362" y="1266297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697" y="3043575"/>
            <a:ext cx="352425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" name="Shape 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462" y="2817722"/>
            <a:ext cx="485775" cy="7199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Shape 4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2563" y="3760342"/>
            <a:ext cx="409575" cy="7651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Shape 438"/>
          <p:cNvSpPr txBox="1"/>
          <p:nvPr/>
        </p:nvSpPr>
        <p:spPr>
          <a:xfrm>
            <a:off x="3770237" y="4241072"/>
            <a:ext cx="2114400" cy="76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12" name="Shape 4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6813" y="3998403"/>
            <a:ext cx="514350" cy="73577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" name="Shape 457"/>
          <p:cNvSpPr txBox="1"/>
          <p:nvPr/>
        </p:nvSpPr>
        <p:spPr>
          <a:xfrm>
            <a:off x="6386284" y="4753095"/>
            <a:ext cx="1866321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cxnSp>
        <p:nvCxnSpPr>
          <p:cNvPr id="14" name="Shape 455"/>
          <p:cNvCxnSpPr/>
          <p:nvPr/>
        </p:nvCxnSpPr>
        <p:spPr>
          <a:xfrm rot="10800000">
            <a:off x="6470900" y="3871557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5" name="Shape 4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718784">
            <a:off x="576705" y="2433374"/>
            <a:ext cx="2019300" cy="8181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78"/>
          <p:cNvSpPr/>
          <p:nvPr/>
        </p:nvSpPr>
        <p:spPr>
          <a:xfrm rot="1781999">
            <a:off x="592836" y="2069958"/>
            <a:ext cx="590335" cy="81672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" name="Shape 479"/>
          <p:cNvCxnSpPr/>
          <p:nvPr/>
        </p:nvCxnSpPr>
        <p:spPr>
          <a:xfrm flipH="1" flipV="1">
            <a:off x="702175" y="1793125"/>
            <a:ext cx="2278500" cy="126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8" name="Shape 4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4049" y="4198820"/>
            <a:ext cx="295275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" name="Shape 5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0119647">
            <a:off x="1243132" y="4824295"/>
            <a:ext cx="2009775" cy="77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502"/>
          <p:cNvSpPr/>
          <p:nvPr/>
        </p:nvSpPr>
        <p:spPr>
          <a:xfrm rot="20199000">
            <a:off x="1310313" y="5099191"/>
            <a:ext cx="590216" cy="81245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" name="Shape 504"/>
          <p:cNvCxnSpPr/>
          <p:nvPr/>
        </p:nvCxnSpPr>
        <p:spPr>
          <a:xfrm flipH="1">
            <a:off x="725875" y="4322667"/>
            <a:ext cx="2386200" cy="10407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Shape 1012"/>
          <p:cNvSpPr txBox="1"/>
          <p:nvPr/>
        </p:nvSpPr>
        <p:spPr>
          <a:xfrm>
            <a:off x="1918975" y="1135614"/>
            <a:ext cx="3209302" cy="10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(x,y,z are now </a:t>
            </a:r>
            <a:r>
              <a:rPr lang="en" sz="2000" dirty="0" smtClean="0">
                <a:solidFill>
                  <a:srgbClr val="0000FF"/>
                </a:solidFill>
              </a:rPr>
              <a:t>tensor)</a:t>
            </a:r>
            <a:endParaRPr lang="en" sz="2000" dirty="0">
              <a:solidFill>
                <a:srgbClr val="0000FF"/>
              </a:solidFill>
            </a:endParaRPr>
          </a:p>
        </p:txBody>
      </p:sp>
      <p:cxnSp>
        <p:nvCxnSpPr>
          <p:cNvPr id="23" name="Shape 1010"/>
          <p:cNvCxnSpPr/>
          <p:nvPr/>
        </p:nvCxnSpPr>
        <p:spPr>
          <a:xfrm flipH="1">
            <a:off x="3770237" y="1977360"/>
            <a:ext cx="2242937" cy="1001924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文本框 23"/>
          <p:cNvSpPr txBox="1"/>
          <p:nvPr/>
        </p:nvSpPr>
        <p:spPr>
          <a:xfrm>
            <a:off x="2266520" y="205539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Dx</a:t>
            </a:r>
            <a:r>
              <a:rPr lang="en-US" altLang="zh-CN" dirty="0" smtClean="0"/>
              <a:t>*</a:t>
            </a:r>
            <a:r>
              <a:rPr lang="en-US" altLang="zh-CN" dirty="0" err="1"/>
              <a:t>M</a:t>
            </a:r>
            <a:r>
              <a:rPr lang="en-US" altLang="zh-CN" dirty="0" err="1" smtClean="0"/>
              <a:t>x</a:t>
            </a:r>
            <a:endParaRPr lang="en-US" altLang="zh-CN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1933143" y="404712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Dy</a:t>
            </a:r>
            <a:r>
              <a:rPr lang="en-US" altLang="zh-CN" dirty="0" smtClean="0"/>
              <a:t>*My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040228" y="297928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Dz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Mz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360643" y="2757479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dirty="0" err="1" smtClean="0"/>
              <a:t>Dx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Mx</a:t>
            </a:r>
            <a:r>
              <a:rPr lang="en-US" altLang="zh-CN" dirty="0" smtClean="0"/>
              <a:t>)*(</a:t>
            </a:r>
            <a:r>
              <a:rPr lang="en-US" altLang="zh-CN" dirty="0" err="1" smtClean="0"/>
              <a:t>Dz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Mz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360643" y="389732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dirty="0" err="1" smtClean="0"/>
              <a:t>Dy</a:t>
            </a:r>
            <a:r>
              <a:rPr lang="en-US" altLang="zh-CN" dirty="0" smtClean="0"/>
              <a:t>*My)*(</a:t>
            </a:r>
            <a:r>
              <a:rPr lang="en-US" altLang="zh-CN" dirty="0" err="1" smtClean="0"/>
              <a:t>DzMz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42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7" name="Shape 1377"/>
          <p:cNvCxnSpPr/>
          <p:nvPr/>
        </p:nvCxnSpPr>
        <p:spPr>
          <a:xfrm>
            <a:off x="1934150" y="15583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78" name="Shape 1378"/>
          <p:cNvCxnSpPr/>
          <p:nvPr/>
        </p:nvCxnSpPr>
        <p:spPr>
          <a:xfrm>
            <a:off x="1934150" y="17615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79" name="Shape 1379"/>
          <p:cNvCxnSpPr/>
          <p:nvPr/>
        </p:nvCxnSpPr>
        <p:spPr>
          <a:xfrm>
            <a:off x="1934150" y="19647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0" name="Shape 1380"/>
          <p:cNvCxnSpPr/>
          <p:nvPr/>
        </p:nvCxnSpPr>
        <p:spPr>
          <a:xfrm>
            <a:off x="1934150" y="21679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1" name="Shape 1381"/>
          <p:cNvCxnSpPr/>
          <p:nvPr/>
        </p:nvCxnSpPr>
        <p:spPr>
          <a:xfrm>
            <a:off x="1934150" y="23711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2" name="Shape 1382"/>
          <p:cNvSpPr/>
          <p:nvPr/>
        </p:nvSpPr>
        <p:spPr>
          <a:xfrm>
            <a:off x="2879850" y="613674"/>
            <a:ext cx="3000564" cy="2864094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complex graph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1789120" y="1134739"/>
            <a:ext cx="1301949" cy="2589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inputs x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6040750" y="1262835"/>
            <a:ext cx="1467373" cy="2589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outputs y</a:t>
            </a:r>
          </a:p>
        </p:txBody>
      </p:sp>
      <p:cxnSp>
        <p:nvCxnSpPr>
          <p:cNvPr id="1385" name="Shape 1385"/>
          <p:cNvCxnSpPr/>
          <p:nvPr/>
        </p:nvCxnSpPr>
        <p:spPr>
          <a:xfrm>
            <a:off x="6040750" y="17615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6" name="Shape 1386"/>
          <p:cNvCxnSpPr/>
          <p:nvPr/>
        </p:nvCxnSpPr>
        <p:spPr>
          <a:xfrm>
            <a:off x="6040750" y="19647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7" name="Shape 1387"/>
          <p:cNvCxnSpPr/>
          <p:nvPr/>
        </p:nvCxnSpPr>
        <p:spPr>
          <a:xfrm>
            <a:off x="6040750" y="21679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8" name="Shape 1388"/>
          <p:cNvCxnSpPr/>
          <p:nvPr/>
        </p:nvCxnSpPr>
        <p:spPr>
          <a:xfrm>
            <a:off x="6040750" y="23711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9" name="Shape 1389"/>
          <p:cNvCxnSpPr/>
          <p:nvPr/>
        </p:nvCxnSpPr>
        <p:spPr>
          <a:xfrm>
            <a:off x="3420226" y="1884073"/>
            <a:ext cx="199199" cy="502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0" name="Shape 1390"/>
          <p:cNvCxnSpPr/>
          <p:nvPr/>
        </p:nvCxnSpPr>
        <p:spPr>
          <a:xfrm flipV="1">
            <a:off x="3526901" y="1543507"/>
            <a:ext cx="725399" cy="435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1" name="Shape 1391"/>
          <p:cNvCxnSpPr/>
          <p:nvPr/>
        </p:nvCxnSpPr>
        <p:spPr>
          <a:xfrm>
            <a:off x="3903750" y="2339139"/>
            <a:ext cx="455100" cy="208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2" name="Shape 1392"/>
          <p:cNvCxnSpPr/>
          <p:nvPr/>
        </p:nvCxnSpPr>
        <p:spPr>
          <a:xfrm>
            <a:off x="4536576" y="1666005"/>
            <a:ext cx="561599" cy="7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1283"/>
          <p:cNvSpPr txBox="1"/>
          <p:nvPr/>
        </p:nvSpPr>
        <p:spPr>
          <a:xfrm>
            <a:off x="240125" y="139149"/>
            <a:ext cx="8667958" cy="7752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Q: Why is it back-propagation?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0339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9" name="Shape 1369"/>
          <p:cNvCxnSpPr/>
          <p:nvPr/>
        </p:nvCxnSpPr>
        <p:spPr>
          <a:xfrm flipH="1">
            <a:off x="864704" y="3912534"/>
            <a:ext cx="753386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70" name="Shape 1370"/>
          <p:cNvSpPr txBox="1"/>
          <p:nvPr/>
        </p:nvSpPr>
        <p:spPr>
          <a:xfrm>
            <a:off x="726666" y="3477767"/>
            <a:ext cx="8181417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reverse-mode differentiation (if you want effect of many things on one thing)</a:t>
            </a:r>
          </a:p>
        </p:txBody>
      </p:sp>
      <p:cxnSp>
        <p:nvCxnSpPr>
          <p:cNvPr id="1371" name="Shape 1371"/>
          <p:cNvCxnSpPr/>
          <p:nvPr/>
        </p:nvCxnSpPr>
        <p:spPr>
          <a:xfrm flipH="1">
            <a:off x="864704" y="4798567"/>
            <a:ext cx="7533861" cy="1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372" name="Shape 1372"/>
          <p:cNvSpPr txBox="1"/>
          <p:nvPr/>
        </p:nvSpPr>
        <p:spPr>
          <a:xfrm>
            <a:off x="742993" y="4810447"/>
            <a:ext cx="7992574" cy="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forward-mode differentiation (if you want effect of one thing on many things)</a:t>
            </a:r>
          </a:p>
        </p:txBody>
      </p:sp>
      <p:pic>
        <p:nvPicPr>
          <p:cNvPr id="1373" name="Shape 1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18" y="4002567"/>
            <a:ext cx="325833" cy="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Shape 1374"/>
          <p:cNvSpPr txBox="1"/>
          <p:nvPr/>
        </p:nvSpPr>
        <p:spPr>
          <a:xfrm>
            <a:off x="1626151" y="4003853"/>
            <a:ext cx="2147399" cy="41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for many different x</a:t>
            </a:r>
          </a:p>
        </p:txBody>
      </p:sp>
      <p:pic>
        <p:nvPicPr>
          <p:cNvPr id="1375" name="Shape 1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1" y="5198100"/>
            <a:ext cx="325833" cy="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Shape 1376"/>
          <p:cNvSpPr txBox="1"/>
          <p:nvPr/>
        </p:nvSpPr>
        <p:spPr>
          <a:xfrm>
            <a:off x="1626151" y="5210167"/>
            <a:ext cx="2147399" cy="41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 many different y</a:t>
            </a:r>
          </a:p>
        </p:txBody>
      </p:sp>
      <p:cxnSp>
        <p:nvCxnSpPr>
          <p:cNvPr id="1377" name="Shape 1377"/>
          <p:cNvCxnSpPr/>
          <p:nvPr/>
        </p:nvCxnSpPr>
        <p:spPr>
          <a:xfrm>
            <a:off x="1934150" y="15583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78" name="Shape 1378"/>
          <p:cNvCxnSpPr/>
          <p:nvPr/>
        </p:nvCxnSpPr>
        <p:spPr>
          <a:xfrm>
            <a:off x="1934150" y="17615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79" name="Shape 1379"/>
          <p:cNvCxnSpPr/>
          <p:nvPr/>
        </p:nvCxnSpPr>
        <p:spPr>
          <a:xfrm>
            <a:off x="1934150" y="19647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0" name="Shape 1380"/>
          <p:cNvCxnSpPr/>
          <p:nvPr/>
        </p:nvCxnSpPr>
        <p:spPr>
          <a:xfrm>
            <a:off x="1934150" y="21679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1" name="Shape 1381"/>
          <p:cNvCxnSpPr/>
          <p:nvPr/>
        </p:nvCxnSpPr>
        <p:spPr>
          <a:xfrm>
            <a:off x="1934150" y="23711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2" name="Shape 1382"/>
          <p:cNvSpPr/>
          <p:nvPr/>
        </p:nvSpPr>
        <p:spPr>
          <a:xfrm>
            <a:off x="2879850" y="613674"/>
            <a:ext cx="3000564" cy="2864094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complex graph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1789120" y="1134739"/>
            <a:ext cx="1301949" cy="2589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inputs x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6040750" y="1262835"/>
            <a:ext cx="1467373" cy="2589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outputs y</a:t>
            </a:r>
          </a:p>
        </p:txBody>
      </p:sp>
      <p:cxnSp>
        <p:nvCxnSpPr>
          <p:cNvPr id="1385" name="Shape 1385"/>
          <p:cNvCxnSpPr/>
          <p:nvPr/>
        </p:nvCxnSpPr>
        <p:spPr>
          <a:xfrm>
            <a:off x="6040750" y="17615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6" name="Shape 1386"/>
          <p:cNvCxnSpPr/>
          <p:nvPr/>
        </p:nvCxnSpPr>
        <p:spPr>
          <a:xfrm>
            <a:off x="6040750" y="19647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7" name="Shape 1387"/>
          <p:cNvCxnSpPr/>
          <p:nvPr/>
        </p:nvCxnSpPr>
        <p:spPr>
          <a:xfrm>
            <a:off x="6040750" y="21679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8" name="Shape 1388"/>
          <p:cNvCxnSpPr/>
          <p:nvPr/>
        </p:nvCxnSpPr>
        <p:spPr>
          <a:xfrm>
            <a:off x="6040750" y="23711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9" name="Shape 1389"/>
          <p:cNvCxnSpPr/>
          <p:nvPr/>
        </p:nvCxnSpPr>
        <p:spPr>
          <a:xfrm>
            <a:off x="3420226" y="1884073"/>
            <a:ext cx="199199" cy="502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0" name="Shape 1390"/>
          <p:cNvCxnSpPr/>
          <p:nvPr/>
        </p:nvCxnSpPr>
        <p:spPr>
          <a:xfrm flipV="1">
            <a:off x="3420226" y="1408770"/>
            <a:ext cx="725399" cy="435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1" name="Shape 1391"/>
          <p:cNvCxnSpPr/>
          <p:nvPr/>
        </p:nvCxnSpPr>
        <p:spPr>
          <a:xfrm>
            <a:off x="3903750" y="2339139"/>
            <a:ext cx="455100" cy="208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2" name="Shape 1392"/>
          <p:cNvCxnSpPr/>
          <p:nvPr/>
        </p:nvCxnSpPr>
        <p:spPr>
          <a:xfrm>
            <a:off x="4536576" y="1666005"/>
            <a:ext cx="561599" cy="7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1283"/>
          <p:cNvSpPr txBox="1"/>
          <p:nvPr/>
        </p:nvSpPr>
        <p:spPr>
          <a:xfrm>
            <a:off x="240125" y="139149"/>
            <a:ext cx="8667958" cy="7752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Why is it back-propagation? i.e. why go backwards? </a:t>
            </a:r>
            <a:endParaRPr lang="en" sz="28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117955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9" name="Shape 1369"/>
          <p:cNvCxnSpPr/>
          <p:nvPr/>
        </p:nvCxnSpPr>
        <p:spPr>
          <a:xfrm flipH="1">
            <a:off x="864704" y="3912534"/>
            <a:ext cx="753386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70" name="Shape 1370"/>
          <p:cNvSpPr txBox="1"/>
          <p:nvPr/>
        </p:nvSpPr>
        <p:spPr>
          <a:xfrm>
            <a:off x="726666" y="3477767"/>
            <a:ext cx="8181417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reverse-mode differentiation (if you want effect of many things on one thing)</a:t>
            </a:r>
          </a:p>
        </p:txBody>
      </p:sp>
      <p:pic>
        <p:nvPicPr>
          <p:cNvPr id="1373" name="Shape 1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18" y="4002567"/>
            <a:ext cx="325833" cy="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Shape 1374"/>
          <p:cNvSpPr txBox="1"/>
          <p:nvPr/>
        </p:nvSpPr>
        <p:spPr>
          <a:xfrm>
            <a:off x="1626151" y="4003853"/>
            <a:ext cx="2147399" cy="41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for many different x</a:t>
            </a:r>
          </a:p>
        </p:txBody>
      </p:sp>
      <p:cxnSp>
        <p:nvCxnSpPr>
          <p:cNvPr id="1377" name="Shape 1377"/>
          <p:cNvCxnSpPr/>
          <p:nvPr/>
        </p:nvCxnSpPr>
        <p:spPr>
          <a:xfrm>
            <a:off x="1934150" y="15583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78" name="Shape 1378"/>
          <p:cNvCxnSpPr/>
          <p:nvPr/>
        </p:nvCxnSpPr>
        <p:spPr>
          <a:xfrm>
            <a:off x="1934150" y="17615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79" name="Shape 1379"/>
          <p:cNvCxnSpPr/>
          <p:nvPr/>
        </p:nvCxnSpPr>
        <p:spPr>
          <a:xfrm>
            <a:off x="1934150" y="19647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0" name="Shape 1380"/>
          <p:cNvCxnSpPr/>
          <p:nvPr/>
        </p:nvCxnSpPr>
        <p:spPr>
          <a:xfrm>
            <a:off x="1934150" y="21679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1" name="Shape 1381"/>
          <p:cNvCxnSpPr/>
          <p:nvPr/>
        </p:nvCxnSpPr>
        <p:spPr>
          <a:xfrm>
            <a:off x="1934150" y="23711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2" name="Shape 1382"/>
          <p:cNvSpPr/>
          <p:nvPr/>
        </p:nvSpPr>
        <p:spPr>
          <a:xfrm>
            <a:off x="2879850" y="613674"/>
            <a:ext cx="3000564" cy="2864094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complex graph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1789120" y="1134739"/>
            <a:ext cx="1301949" cy="2589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inputs x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6040750" y="1262835"/>
            <a:ext cx="1467373" cy="2589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outputs y</a:t>
            </a:r>
          </a:p>
        </p:txBody>
      </p:sp>
      <p:cxnSp>
        <p:nvCxnSpPr>
          <p:cNvPr id="1385" name="Shape 1385"/>
          <p:cNvCxnSpPr/>
          <p:nvPr/>
        </p:nvCxnSpPr>
        <p:spPr>
          <a:xfrm>
            <a:off x="6040750" y="17615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6" name="Shape 1386"/>
          <p:cNvCxnSpPr/>
          <p:nvPr/>
        </p:nvCxnSpPr>
        <p:spPr>
          <a:xfrm>
            <a:off x="6040750" y="19647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7" name="Shape 1387"/>
          <p:cNvCxnSpPr/>
          <p:nvPr/>
        </p:nvCxnSpPr>
        <p:spPr>
          <a:xfrm>
            <a:off x="6040750" y="21679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8" name="Shape 1388"/>
          <p:cNvCxnSpPr/>
          <p:nvPr/>
        </p:nvCxnSpPr>
        <p:spPr>
          <a:xfrm>
            <a:off x="6040750" y="2371105"/>
            <a:ext cx="84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9" name="Shape 1389"/>
          <p:cNvCxnSpPr/>
          <p:nvPr/>
        </p:nvCxnSpPr>
        <p:spPr>
          <a:xfrm>
            <a:off x="3420226" y="1884073"/>
            <a:ext cx="199199" cy="502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0" name="Shape 1390"/>
          <p:cNvCxnSpPr/>
          <p:nvPr/>
        </p:nvCxnSpPr>
        <p:spPr>
          <a:xfrm flipV="1">
            <a:off x="3526901" y="1543507"/>
            <a:ext cx="725399" cy="435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1" name="Shape 1391"/>
          <p:cNvCxnSpPr/>
          <p:nvPr/>
        </p:nvCxnSpPr>
        <p:spPr>
          <a:xfrm>
            <a:off x="3903750" y="2339139"/>
            <a:ext cx="455100" cy="208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2" name="Shape 1392"/>
          <p:cNvCxnSpPr/>
          <p:nvPr/>
        </p:nvCxnSpPr>
        <p:spPr>
          <a:xfrm>
            <a:off x="4536576" y="1666005"/>
            <a:ext cx="561599" cy="7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1283"/>
          <p:cNvSpPr txBox="1"/>
          <p:nvPr/>
        </p:nvSpPr>
        <p:spPr>
          <a:xfrm>
            <a:off x="240125" y="139149"/>
            <a:ext cx="8667958" cy="7752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Why is it back-propagation? i.e. why go backwards? </a:t>
            </a:r>
            <a:endParaRPr lang="en" sz="28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27" name="Shape 1383"/>
          <p:cNvSpPr txBox="1"/>
          <p:nvPr/>
        </p:nvSpPr>
        <p:spPr>
          <a:xfrm>
            <a:off x="864704" y="4885104"/>
            <a:ext cx="7653131" cy="13765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More common simply because many nets have a scalar loss function as output.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08000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/>
        </p:nvSpPr>
        <p:spPr>
          <a:xfrm>
            <a:off x="196000" y="0"/>
            <a:ext cx="8367000" cy="894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 dirty="0">
                <a:solidFill>
                  <a:schemeClr val="bg1"/>
                </a:solidFill>
              </a:rPr>
              <a:t>Example: Torch Layers</a:t>
            </a:r>
          </a:p>
        </p:txBody>
      </p:sp>
      <p:pic>
        <p:nvPicPr>
          <p:cNvPr id="940" name="Shape 9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51" y="1123122"/>
            <a:ext cx="2020249" cy="486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Shape 9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50" y="1123122"/>
            <a:ext cx="1988250" cy="4944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62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/>
        </p:nvSpPr>
        <p:spPr>
          <a:xfrm>
            <a:off x="2657251" y="168067"/>
            <a:ext cx="4439099" cy="10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Chain rule</a:t>
            </a:r>
            <a:endParaRPr lang="en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Shape 79"/>
              <p:cNvSpPr txBox="1"/>
              <p:nvPr/>
            </p:nvSpPr>
            <p:spPr>
              <a:xfrm>
                <a:off x="596700" y="1118517"/>
                <a:ext cx="8354099" cy="201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 dirty="0" smtClean="0"/>
                  <a:t>We can write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" sz="2400" dirty="0">
                  <a:solidFill>
                    <a:srgbClr val="000000"/>
                  </a:solidFill>
                </a:endParaRPr>
              </a:p>
              <a:p>
                <a:pPr lvl="0" rtl="0">
                  <a:spcBef>
                    <a:spcPts val="0"/>
                  </a:spcBef>
                  <a:buNone/>
                </a:pPr>
                <a:endParaRPr lang="en" sz="2400" dirty="0" smtClean="0">
                  <a:solidFill>
                    <a:srgbClr val="000000"/>
                  </a:solidFill>
                </a:endParaRP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W</a:t>
                </a:r>
                <a:r>
                  <a:rPr lang="en" sz="2400" dirty="0" smtClean="0">
                    <a:solidFill>
                      <a:srgbClr val="000000"/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" sz="2400" dirty="0" smtClean="0">
                    <a:solidFill>
                      <a:srgbClr val="000000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∗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𝑏</m:t>
                    </m:r>
                  </m:oMath>
                </a14:m>
                <a:endParaRPr lang="en" sz="2400" dirty="0" smtClean="0">
                  <a:solidFill>
                    <a:srgbClr val="000000"/>
                  </a:solidFill>
                </a:endParaRPr>
              </a:p>
              <a:p>
                <a:pPr lvl="0" rtl="0">
                  <a:spcBef>
                    <a:spcPts val="0"/>
                  </a:spcBef>
                  <a:buNone/>
                </a:pPr>
                <a:endParaRPr lang="en" sz="24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sz="2400" dirty="0" smtClean="0">
                    <a:solidFill>
                      <a:srgbClr val="000000"/>
                    </a:solidFill>
                  </a:rPr>
                  <a:t>By the chain rule,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𝑑𝑓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𝑑𝑔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den>
                    </m:f>
                    <m:f>
                      <m:f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𝑑h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" sz="2400" dirty="0" smtClean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𝑑𝑓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𝑦</m:t>
                        </m:r>
                      </m:den>
                    </m:f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𝑔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𝑑h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𝑦</m:t>
                        </m:r>
                      </m:den>
                    </m:f>
                  </m:oMath>
                </a14:m>
                <a:endParaRPr lang="en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9" name="Shape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0" y="1118517"/>
                <a:ext cx="8354099" cy="2019200"/>
              </a:xfrm>
              <a:prstGeom prst="rect">
                <a:avLst/>
              </a:prstGeom>
              <a:blipFill rotWithShape="1">
                <a:blip r:embed="rId3"/>
                <a:stretch>
                  <a:fillRect l="-1168" b="-26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45404" y="1643591"/>
                <a:ext cx="3361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04" y="1643591"/>
                <a:ext cx="3361818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28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/>
        </p:nvSpPr>
        <p:spPr>
          <a:xfrm>
            <a:off x="196000" y="0"/>
            <a:ext cx="8367000" cy="7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 dirty="0">
                <a:solidFill>
                  <a:schemeClr val="bg1"/>
                </a:solidFill>
              </a:rPr>
              <a:t>Example: Torch Layers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51" y="944217"/>
            <a:ext cx="2020249" cy="504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50" y="944217"/>
            <a:ext cx="1988250" cy="512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2797" y="1221422"/>
            <a:ext cx="2932953" cy="224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176" y="3816626"/>
            <a:ext cx="1316382" cy="22509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Shape 952"/>
          <p:cNvCxnSpPr/>
          <p:nvPr/>
        </p:nvCxnSpPr>
        <p:spPr>
          <a:xfrm flipH="1">
            <a:off x="5234775" y="3164642"/>
            <a:ext cx="163499" cy="60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3" name="Shape 953"/>
          <p:cNvSpPr txBox="1"/>
          <p:nvPr/>
        </p:nvSpPr>
        <p:spPr>
          <a:xfrm>
            <a:off x="4724401" y="1083467"/>
            <a:ext cx="548699" cy="35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=</a:t>
            </a:r>
          </a:p>
        </p:txBody>
      </p:sp>
      <p:pic>
        <p:nvPicPr>
          <p:cNvPr id="954" name="Shape 9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1903" y="3816626"/>
            <a:ext cx="970924" cy="2250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5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Shape 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9" y="75867"/>
            <a:ext cx="3435374" cy="6001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 txBox="1"/>
          <p:nvPr/>
        </p:nvSpPr>
        <p:spPr>
          <a:xfrm>
            <a:off x="3498923" y="53780"/>
            <a:ext cx="8367000" cy="7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Example: Torch MulConstant</a:t>
            </a:r>
          </a:p>
        </p:txBody>
      </p:sp>
      <p:pic>
        <p:nvPicPr>
          <p:cNvPr id="962" name="Shape 9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507" y="1004056"/>
            <a:ext cx="2047875" cy="541211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Shape 963"/>
          <p:cNvSpPr/>
          <p:nvPr/>
        </p:nvSpPr>
        <p:spPr>
          <a:xfrm>
            <a:off x="277300" y="312867"/>
            <a:ext cx="3057599" cy="166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4" name="Shape 964"/>
          <p:cNvSpPr/>
          <p:nvPr/>
        </p:nvSpPr>
        <p:spPr>
          <a:xfrm>
            <a:off x="273769" y="2070867"/>
            <a:ext cx="3057599" cy="166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5" name="Shape 965"/>
          <p:cNvSpPr/>
          <p:nvPr/>
        </p:nvSpPr>
        <p:spPr>
          <a:xfrm>
            <a:off x="277300" y="3828867"/>
            <a:ext cx="3057599" cy="2247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6" name="Shape 966"/>
          <p:cNvSpPr txBox="1"/>
          <p:nvPr/>
        </p:nvSpPr>
        <p:spPr>
          <a:xfrm>
            <a:off x="4100700" y="1804167"/>
            <a:ext cx="3093000" cy="23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initialization</a:t>
            </a:r>
          </a:p>
        </p:txBody>
      </p:sp>
      <p:cxnSp>
        <p:nvCxnSpPr>
          <p:cNvPr id="967" name="Shape 967"/>
          <p:cNvCxnSpPr>
            <a:endCxn id="963" idx="3"/>
          </p:cNvCxnSpPr>
          <p:nvPr/>
        </p:nvCxnSpPr>
        <p:spPr>
          <a:xfrm rot="10800000">
            <a:off x="3334899" y="1147067"/>
            <a:ext cx="682500" cy="79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68" name="Shape 968"/>
          <p:cNvSpPr txBox="1"/>
          <p:nvPr/>
        </p:nvSpPr>
        <p:spPr>
          <a:xfrm>
            <a:off x="4137693" y="2779465"/>
            <a:ext cx="3093000" cy="23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forward()</a:t>
            </a:r>
          </a:p>
        </p:txBody>
      </p:sp>
      <p:cxnSp>
        <p:nvCxnSpPr>
          <p:cNvPr id="969" name="Shape 969"/>
          <p:cNvCxnSpPr/>
          <p:nvPr/>
        </p:nvCxnSpPr>
        <p:spPr>
          <a:xfrm rot="10800000">
            <a:off x="3334894" y="2800550"/>
            <a:ext cx="802799" cy="246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0" name="Shape 970"/>
          <p:cNvSpPr txBox="1"/>
          <p:nvPr/>
        </p:nvSpPr>
        <p:spPr>
          <a:xfrm>
            <a:off x="4100700" y="4478327"/>
            <a:ext cx="3093000" cy="806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backward()</a:t>
            </a:r>
          </a:p>
        </p:txBody>
      </p:sp>
      <p:cxnSp>
        <p:nvCxnSpPr>
          <p:cNvPr id="971" name="Shape 971"/>
          <p:cNvCxnSpPr>
            <a:endCxn id="965" idx="3"/>
          </p:cNvCxnSpPr>
          <p:nvPr/>
        </p:nvCxnSpPr>
        <p:spPr>
          <a:xfrm flipH="1">
            <a:off x="3334899" y="4810065"/>
            <a:ext cx="802800" cy="142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5295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/>
        </p:nvSpPr>
        <p:spPr>
          <a:xfrm>
            <a:off x="196000" y="109300"/>
            <a:ext cx="8367000" cy="7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 dirty="0">
                <a:solidFill>
                  <a:schemeClr val="bg1"/>
                </a:solidFill>
              </a:rPr>
              <a:t>Example: Caffe Layers</a:t>
            </a:r>
          </a:p>
        </p:txBody>
      </p:sp>
      <p:pic>
        <p:nvPicPr>
          <p:cNvPr id="978" name="Shape 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75" y="1023730"/>
            <a:ext cx="2085249" cy="497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Shape 9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749" y="1023729"/>
            <a:ext cx="2441675" cy="3991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79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/>
          <p:nvPr/>
        </p:nvSpPr>
        <p:spPr>
          <a:xfrm>
            <a:off x="3524162" y="132800"/>
            <a:ext cx="8367000" cy="7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Caffe Sigmoid Layer</a:t>
            </a:r>
          </a:p>
        </p:txBody>
      </p:sp>
      <p:pic>
        <p:nvPicPr>
          <p:cNvPr id="986" name="Shape 9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8" y="79700"/>
            <a:ext cx="3010274" cy="594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Shape 9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575" y="1738301"/>
            <a:ext cx="1581150" cy="8255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88" name="Shape 988"/>
          <p:cNvPicPr preferRelativeResize="0"/>
          <p:nvPr/>
        </p:nvPicPr>
        <p:blipFill rotWithShape="1">
          <a:blip r:embed="rId5">
            <a:alphaModFix/>
          </a:blip>
          <a:srcRect l="77925"/>
          <a:stretch/>
        </p:blipFill>
        <p:spPr>
          <a:xfrm>
            <a:off x="4332376" y="3609001"/>
            <a:ext cx="1581149" cy="876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9" name="Shape 989"/>
          <p:cNvSpPr/>
          <p:nvPr/>
        </p:nvSpPr>
        <p:spPr>
          <a:xfrm>
            <a:off x="255975" y="919600"/>
            <a:ext cx="2886900" cy="19720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255375" y="2967367"/>
            <a:ext cx="2886900" cy="197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91" name="Shape 991"/>
          <p:cNvCxnSpPr>
            <a:stCxn id="988" idx="1"/>
          </p:cNvCxnSpPr>
          <p:nvPr/>
        </p:nvCxnSpPr>
        <p:spPr>
          <a:xfrm flipH="1">
            <a:off x="2879775" y="4047149"/>
            <a:ext cx="1452600" cy="40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92" name="Shape 992"/>
          <p:cNvCxnSpPr>
            <a:stCxn id="987" idx="1"/>
          </p:cNvCxnSpPr>
          <p:nvPr/>
        </p:nvCxnSpPr>
        <p:spPr>
          <a:xfrm flipH="1">
            <a:off x="2040775" y="2151049"/>
            <a:ext cx="2356800" cy="3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3" name="Shape 993"/>
          <p:cNvSpPr txBox="1"/>
          <p:nvPr/>
        </p:nvSpPr>
        <p:spPr>
          <a:xfrm>
            <a:off x="5931050" y="3747500"/>
            <a:ext cx="3079800" cy="60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*top_diff   (chain rule)</a:t>
            </a:r>
          </a:p>
        </p:txBody>
      </p:sp>
    </p:spTree>
    <p:extLst>
      <p:ext uri="{BB962C8B-B14F-4D97-AF65-F5344CB8AC3E}">
        <p14:creationId xmlns:p14="http://schemas.microsoft.com/office/powerpoint/2010/main" val="3140389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/>
          <p:nvPr/>
        </p:nvSpPr>
        <p:spPr>
          <a:xfrm>
            <a:off x="120900" y="3524"/>
            <a:ext cx="7640700" cy="54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Assignment: Writing SVM/Softmax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Stage your forward/backward computation!</a:t>
            </a:r>
          </a:p>
        </p:txBody>
      </p:sp>
      <p:pic>
        <p:nvPicPr>
          <p:cNvPr id="1122" name="Shape 1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00" y="1904767"/>
            <a:ext cx="5682050" cy="404893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Shape 1123"/>
          <p:cNvSpPr txBox="1"/>
          <p:nvPr/>
        </p:nvSpPr>
        <p:spPr>
          <a:xfrm>
            <a:off x="433726" y="1412600"/>
            <a:ext cx="28013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E.g. for the SVM:</a:t>
            </a:r>
          </a:p>
        </p:txBody>
      </p:sp>
      <p:pic>
        <p:nvPicPr>
          <p:cNvPr id="1124" name="Shape 1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525" y="1834467"/>
            <a:ext cx="4548024" cy="21435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25" name="Shape 1125"/>
          <p:cNvSpPr/>
          <p:nvPr/>
        </p:nvSpPr>
        <p:spPr>
          <a:xfrm>
            <a:off x="1726125" y="1447034"/>
            <a:ext cx="4397215" cy="1429833"/>
          </a:xfrm>
          <a:custGeom>
            <a:avLst/>
            <a:gdLst/>
            <a:ahLst/>
            <a:cxnLst/>
            <a:rect l="0" t="0" r="0" b="0"/>
            <a:pathLst>
              <a:path w="189576" h="42895" extrusionOk="0">
                <a:moveTo>
                  <a:pt x="189576" y="39026"/>
                </a:moveTo>
                <a:cubicBezTo>
                  <a:pt x="174001" y="32528"/>
                  <a:pt x="127723" y="-604"/>
                  <a:pt x="96127" y="40"/>
                </a:cubicBezTo>
                <a:cubicBezTo>
                  <a:pt x="64531" y="684"/>
                  <a:pt x="16021" y="35752"/>
                  <a:pt x="0" y="42895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1126" name="Shape 1126"/>
          <p:cNvCxnSpPr/>
          <p:nvPr/>
        </p:nvCxnSpPr>
        <p:spPr>
          <a:xfrm rot="10800000">
            <a:off x="8154450" y="1458434"/>
            <a:ext cx="0" cy="277599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7761676" y="1011867"/>
            <a:ext cx="1465799" cy="35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</a:rPr>
              <a:t>margins</a:t>
            </a:r>
          </a:p>
        </p:txBody>
      </p:sp>
      <p:cxnSp>
        <p:nvCxnSpPr>
          <p:cNvPr id="1128" name="Shape 1128"/>
          <p:cNvCxnSpPr/>
          <p:nvPr/>
        </p:nvCxnSpPr>
        <p:spPr>
          <a:xfrm>
            <a:off x="7395550" y="1745979"/>
            <a:ext cx="1592100" cy="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29" name="Shape 1129"/>
          <p:cNvSpPr/>
          <p:nvPr/>
        </p:nvSpPr>
        <p:spPr>
          <a:xfrm>
            <a:off x="1800526" y="1289634"/>
            <a:ext cx="5900075" cy="1884833"/>
          </a:xfrm>
          <a:custGeom>
            <a:avLst/>
            <a:gdLst/>
            <a:ahLst/>
            <a:cxnLst/>
            <a:rect l="0" t="0" r="0" b="0"/>
            <a:pathLst>
              <a:path w="236003" h="56545" extrusionOk="0">
                <a:moveTo>
                  <a:pt x="236003" y="0"/>
                </a:moveTo>
                <a:cubicBezTo>
                  <a:pt x="210805" y="1785"/>
                  <a:pt x="124151" y="1289"/>
                  <a:pt x="84818" y="10714"/>
                </a:cubicBezTo>
                <a:cubicBezTo>
                  <a:pt x="45484" y="20138"/>
                  <a:pt x="14136" y="48906"/>
                  <a:pt x="0" y="56545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3171473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22815" y="91752"/>
            <a:ext cx="8148600" cy="54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Summary so far</a:t>
            </a:r>
          </a:p>
          <a:p>
            <a:pPr lvl="0" rtl="0">
              <a:spcBef>
                <a:spcPts val="60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000" dirty="0"/>
              <a:t>neural nets will be very large: no hope of writing down gradient formula by hand for all parameters</a:t>
            </a:r>
          </a:p>
          <a:p>
            <a:pPr marL="457200" lvl="0" indent="-3429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000" b="1" dirty="0"/>
              <a:t>backpropagation</a:t>
            </a:r>
            <a:r>
              <a:rPr lang="en" sz="2000" dirty="0"/>
              <a:t> = recursive application of the chain rule along a computational graph to compute the gradients of all inputs/parameters/intermediates</a:t>
            </a:r>
          </a:p>
          <a:p>
            <a:pPr marL="457200" lvl="0" indent="-3429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000" dirty="0"/>
              <a:t>implementations maintain a graph structure, where the nodes implement the </a:t>
            </a:r>
            <a:r>
              <a:rPr lang="en" sz="2000" b="1" dirty="0"/>
              <a:t>forward</a:t>
            </a:r>
            <a:r>
              <a:rPr lang="en" sz="2000" dirty="0"/>
              <a:t>() / </a:t>
            </a:r>
            <a:r>
              <a:rPr lang="en" sz="2000" b="1" dirty="0"/>
              <a:t>backward</a:t>
            </a:r>
            <a:r>
              <a:rPr lang="en" sz="2000" dirty="0"/>
              <a:t>() API.</a:t>
            </a:r>
          </a:p>
          <a:p>
            <a:pPr marL="457200" lvl="0" indent="-3429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000" b="1" dirty="0"/>
              <a:t>forward</a:t>
            </a:r>
            <a:r>
              <a:rPr lang="en" sz="2000" dirty="0"/>
              <a:t>: compute result of an operation and save any intermediates needed for gradient computation in memory</a:t>
            </a:r>
          </a:p>
          <a:p>
            <a:pPr marL="457200" lvl="0" indent="-3429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dk1"/>
                </a:solidFill>
              </a:rPr>
              <a:t>backward</a:t>
            </a:r>
            <a:r>
              <a:rPr lang="en" sz="2000" dirty="0">
                <a:solidFill>
                  <a:schemeClr val="dk1"/>
                </a:solidFill>
              </a:rPr>
              <a:t>: apply the chain rule to compute the gradient of the loss function with respect to the inputs.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5362618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 txBox="1"/>
          <p:nvPr/>
        </p:nvSpPr>
        <p:spPr>
          <a:xfrm>
            <a:off x="716010" y="195436"/>
            <a:ext cx="7505400" cy="35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chemeClr val="bg1"/>
                </a:solidFill>
              </a:rPr>
              <a:t>Next Lecture: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lvl="0" rtl="0">
              <a:spcBef>
                <a:spcPts val="0"/>
              </a:spcBef>
              <a:buNone/>
            </a:pPr>
            <a:r>
              <a:rPr lang="en" sz="3600" dirty="0"/>
              <a:t>More than you ever wanted to know about Neural Networks and how to train them.</a:t>
            </a:r>
          </a:p>
        </p:txBody>
      </p:sp>
    </p:spTree>
    <p:extLst>
      <p:ext uri="{BB962C8B-B14F-4D97-AF65-F5344CB8AC3E}">
        <p14:creationId xmlns:p14="http://schemas.microsoft.com/office/powerpoint/2010/main" val="2039038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7450" y="3627752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6949" y="2417652"/>
            <a:ext cx="4166100" cy="104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6" y="978777"/>
            <a:ext cx="2847975" cy="58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505950" y="988517"/>
            <a:ext cx="4510700" cy="2742299"/>
            <a:chOff x="4505950" y="206233"/>
            <a:chExt cx="4510700" cy="2742299"/>
          </a:xfrm>
        </p:grpSpPr>
        <p:pic>
          <p:nvPicPr>
            <p:cNvPr id="176" name="Shape 1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5950" y="206233"/>
              <a:ext cx="4510700" cy="274229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177" name="Shape 177"/>
            <p:cNvSpPr/>
            <p:nvPr/>
          </p:nvSpPr>
          <p:spPr>
            <a:xfrm>
              <a:off x="4702050" y="608000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4774675" y="1619733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642550" y="1142067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8470575" y="1866567"/>
              <a:ext cx="375000" cy="35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702050" y="2682567"/>
              <a:ext cx="375000" cy="21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2" name="Shape 182"/>
          <p:cNvSpPr txBox="1"/>
          <p:nvPr/>
        </p:nvSpPr>
        <p:spPr>
          <a:xfrm>
            <a:off x="227301" y="1608811"/>
            <a:ext cx="3622499" cy="7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37" y="2656552"/>
            <a:ext cx="1409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851" y="3848385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7426" y="3759485"/>
            <a:ext cx="204787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7888" y="2504152"/>
            <a:ext cx="2085975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88750" y="5115608"/>
            <a:ext cx="3666551" cy="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5450" y="5125452"/>
            <a:ext cx="1609920" cy="8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86"/>
          <p:cNvSpPr txBox="1"/>
          <p:nvPr/>
        </p:nvSpPr>
        <p:spPr>
          <a:xfrm>
            <a:off x="290550" y="143101"/>
            <a:ext cx="8276979" cy="6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Differentiating a Computation </a:t>
            </a:r>
            <a:r>
              <a:rPr lang="en" sz="3200" dirty="0">
                <a:solidFill>
                  <a:schemeClr val="bg1"/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980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51144</TotalTime>
  <Words>1241</Words>
  <Application>Microsoft Office PowerPoint</Application>
  <PresentationFormat>全屏显示(4:3)</PresentationFormat>
  <Paragraphs>313</Paragraphs>
  <Slides>86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3" baseType="lpstr">
      <vt:lpstr>方正舒体</vt:lpstr>
      <vt:lpstr>楷体</vt:lpstr>
      <vt:lpstr>Arial</vt:lpstr>
      <vt:lpstr>Calibri</vt:lpstr>
      <vt:lpstr>Cambria Math</vt:lpstr>
      <vt:lpstr>Wingdings 2</vt:lpstr>
      <vt:lpstr>Clarity</vt:lpstr>
      <vt:lpstr>CN:CST31209 : Deep Learning and Big Data Intelligence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Huasha Zhao</dc:creator>
  <cp:lastModifiedBy>Alice</cp:lastModifiedBy>
  <cp:revision>1191</cp:revision>
  <cp:lastPrinted>2013-04-04T21:00:55Z</cp:lastPrinted>
  <dcterms:created xsi:type="dcterms:W3CDTF">2013-04-18T21:29:50Z</dcterms:created>
  <dcterms:modified xsi:type="dcterms:W3CDTF">2022-02-26T15:31:04Z</dcterms:modified>
</cp:coreProperties>
</file>